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9"/>
  </p:notesMasterIdLst>
  <p:handoutMasterIdLst>
    <p:handoutMasterId r:id="rId30"/>
  </p:handoutMasterIdLst>
  <p:sldIdLst>
    <p:sldId id="285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</p:sldIdLst>
  <p:sldSz cx="9144000" cy="6858000" type="screen4x3"/>
  <p:notesSz cx="6858000" cy="9080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FF"/>
    <a:srgbClr val="0C4D54"/>
    <a:srgbClr val="66FF33"/>
    <a:srgbClr val="FF3300"/>
    <a:srgbClr val="CE7C6E"/>
    <a:srgbClr val="FDF82E"/>
    <a:srgbClr val="FDFDC5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720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6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24888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24888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3038887-3256-46E0-8BA3-67D30F93F3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985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58875" y="681038"/>
            <a:ext cx="4540250" cy="34051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13238"/>
            <a:ext cx="548640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24888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24888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E24F00E-A0B8-4421-A274-B2E9063137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9199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/>
            <a:fld id="{8DB8E31E-DE1A-4FDA-B15D-593B20407053}" type="slidenum">
              <a:rPr lang="en-US" smtClean="0">
                <a:latin typeface="Arial" pitchFamily="34" charset="0"/>
              </a:rPr>
              <a:pPr eaLnBrk="1" hangingPunct="1"/>
              <a:t>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/>
            <a:fld id="{58BD7E09-E75F-43E7-B2A0-093808A62B11}" type="slidenum">
              <a:rPr lang="en-US" smtClean="0">
                <a:latin typeface="Arial" pitchFamily="34" charset="0"/>
              </a:rPr>
              <a:pPr eaLnBrk="1" hangingPunct="1"/>
              <a:t>11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/>
            <a:fld id="{4160E09E-2526-488D-9DD9-843CA43FF14D}" type="slidenum">
              <a:rPr lang="en-US" smtClean="0">
                <a:latin typeface="Arial" pitchFamily="34" charset="0"/>
              </a:rPr>
              <a:pPr eaLnBrk="1" hangingPunct="1"/>
              <a:t>12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/>
            <a:fld id="{2EA89D3E-FC99-4BA4-8904-09EED3A939DD}" type="slidenum">
              <a:rPr lang="en-US" smtClean="0">
                <a:latin typeface="Arial" pitchFamily="34" charset="0"/>
              </a:rPr>
              <a:pPr eaLnBrk="1" hangingPunct="1"/>
              <a:t>13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/>
            <a:fld id="{A60F592D-94A2-4222-B1C0-0012D2A64B05}" type="slidenum">
              <a:rPr lang="en-US" smtClean="0">
                <a:latin typeface="Arial" pitchFamily="34" charset="0"/>
              </a:rPr>
              <a:pPr eaLnBrk="1" hangingPunct="1"/>
              <a:t>14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/>
            <a:fld id="{A71166E2-19C6-4F34-A973-5B5C9660A9D0}" type="slidenum">
              <a:rPr lang="en-US" smtClean="0">
                <a:latin typeface="Arial" pitchFamily="34" charset="0"/>
              </a:rPr>
              <a:pPr eaLnBrk="1" hangingPunct="1"/>
              <a:t>15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/>
            <a:fld id="{E6420BD2-79D6-4F6E-BF28-EFBBCB0B5636}" type="slidenum">
              <a:rPr lang="en-US" smtClean="0">
                <a:latin typeface="Arial" pitchFamily="34" charset="0"/>
              </a:rPr>
              <a:pPr eaLnBrk="1" hangingPunct="1"/>
              <a:t>16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/>
            <a:fld id="{BFC359D3-5AB1-4AAE-8760-017440E353B2}" type="slidenum">
              <a:rPr lang="en-US" smtClean="0">
                <a:latin typeface="Arial" pitchFamily="34" charset="0"/>
              </a:rPr>
              <a:pPr eaLnBrk="1" hangingPunct="1"/>
              <a:t>17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/>
            <a:fld id="{36D6167A-5D55-462C-891F-1DE86C8C5285}" type="slidenum">
              <a:rPr lang="en-US" smtClean="0">
                <a:latin typeface="Arial" pitchFamily="34" charset="0"/>
              </a:rPr>
              <a:pPr eaLnBrk="1" hangingPunct="1"/>
              <a:t>18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/>
            <a:fld id="{8745AFE1-233A-4146-807C-40DE49008EFA}" type="slidenum">
              <a:rPr lang="en-US" smtClean="0">
                <a:latin typeface="Arial" pitchFamily="34" charset="0"/>
              </a:rPr>
              <a:pPr eaLnBrk="1" hangingPunct="1"/>
              <a:t>19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/>
            <a:fld id="{EA9532A4-A54D-4478-BB76-79054EA0973F}" type="slidenum">
              <a:rPr lang="en-US" smtClean="0">
                <a:latin typeface="Arial" pitchFamily="34" charset="0"/>
              </a:rPr>
              <a:pPr eaLnBrk="1" hangingPunct="1"/>
              <a:t>20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/>
            <a:fld id="{2F010863-3B9C-4715-9C75-E0220448DDB2}" type="slidenum">
              <a:rPr lang="en-US" smtClean="0">
                <a:latin typeface="Arial" pitchFamily="34" charset="0"/>
              </a:rPr>
              <a:pPr eaLnBrk="1" hangingPunct="1"/>
              <a:t>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/>
            <a:fld id="{4C6E1E3A-874F-4CFF-BC44-59D57390234A}" type="slidenum">
              <a:rPr lang="en-US" smtClean="0">
                <a:latin typeface="Arial" pitchFamily="34" charset="0"/>
              </a:rPr>
              <a:pPr eaLnBrk="1" hangingPunct="1"/>
              <a:t>21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/>
            <a:fld id="{A04E77C1-6701-4BBB-9D4E-5D82F8CFC93C}" type="slidenum">
              <a:rPr lang="en-US" smtClean="0">
                <a:latin typeface="Arial" pitchFamily="34" charset="0"/>
              </a:rPr>
              <a:pPr eaLnBrk="1" hangingPunct="1"/>
              <a:t>22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/>
            <a:fld id="{0FDC2828-3FBF-4B7A-887B-A5434792D7B4}" type="slidenum">
              <a:rPr lang="en-US" smtClean="0">
                <a:latin typeface="Arial" pitchFamily="34" charset="0"/>
              </a:rPr>
              <a:pPr eaLnBrk="1" hangingPunct="1"/>
              <a:t>23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/>
            <a:fld id="{0A131CB2-3656-4A92-8421-9F62049FD335}" type="slidenum">
              <a:rPr lang="en-US" smtClean="0">
                <a:latin typeface="Arial" pitchFamily="34" charset="0"/>
              </a:rPr>
              <a:pPr eaLnBrk="1" hangingPunct="1"/>
              <a:t>24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/>
            <a:fld id="{F87172A1-AE0D-43AE-A7D4-D982AAE1D796}" type="slidenum">
              <a:rPr lang="en-US" smtClean="0">
                <a:latin typeface="Arial" pitchFamily="34" charset="0"/>
              </a:rPr>
              <a:pPr eaLnBrk="1" hangingPunct="1"/>
              <a:t>25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/>
            <a:fld id="{6800B4FB-8229-497E-A0EC-6EEC7486A159}" type="slidenum">
              <a:rPr lang="en-US" smtClean="0">
                <a:latin typeface="Arial" pitchFamily="34" charset="0"/>
              </a:rPr>
              <a:pPr eaLnBrk="1" hangingPunct="1"/>
              <a:t>26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/>
            <a:fld id="{4D098F97-A7B2-4EB4-A7B0-B813463D189A}" type="slidenum">
              <a:rPr lang="en-US" smtClean="0">
                <a:latin typeface="Arial" pitchFamily="34" charset="0"/>
              </a:rPr>
              <a:pPr eaLnBrk="1" hangingPunct="1"/>
              <a:t>27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/>
            <a:fld id="{A037AE0E-F2EB-4514-9030-0D094535F765}" type="slidenum">
              <a:rPr lang="en-US" smtClean="0">
                <a:latin typeface="Arial" pitchFamily="34" charset="0"/>
              </a:rPr>
              <a:pPr eaLnBrk="1" hangingPunct="1"/>
              <a:t>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/>
            <a:fld id="{D1A85BB4-F6EB-4578-9ECD-593C44CDD9D2}" type="slidenum">
              <a:rPr lang="en-US" smtClean="0">
                <a:latin typeface="Arial" pitchFamily="34" charset="0"/>
              </a:rPr>
              <a:pPr eaLnBrk="1" hangingPunct="1"/>
              <a:t>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/>
            <a:fld id="{8D05E3C6-A500-4B18-A3CD-1135E8DF77E6}" type="slidenum">
              <a:rPr lang="en-US" smtClean="0">
                <a:latin typeface="Arial" pitchFamily="34" charset="0"/>
              </a:rPr>
              <a:pPr eaLnBrk="1" hangingPunct="1"/>
              <a:t>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/>
            <a:fld id="{ED939318-FA2A-4FA4-9B99-E026B18B5BB7}" type="slidenum">
              <a:rPr lang="en-US" smtClean="0">
                <a:latin typeface="Arial" pitchFamily="34" charset="0"/>
              </a:rPr>
              <a:pPr eaLnBrk="1" hangingPunct="1"/>
              <a:t>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/>
            <a:fld id="{4C908B6D-730E-419A-9A44-68D97C82AC7E}" type="slidenum">
              <a:rPr lang="en-US" smtClean="0">
                <a:latin typeface="Arial" pitchFamily="34" charset="0"/>
              </a:rPr>
              <a:pPr eaLnBrk="1" hangingPunct="1"/>
              <a:t>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/>
            <a:fld id="{89F8E9D5-B16A-4FF5-809D-D91AF1EC3C19}" type="slidenum">
              <a:rPr lang="en-US" smtClean="0">
                <a:latin typeface="Arial" pitchFamily="34" charset="0"/>
              </a:rPr>
              <a:pPr eaLnBrk="1" hangingPunct="1"/>
              <a:t>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/>
            <a:fld id="{EF4FCB2F-5579-4E41-B0FA-0F4F10956BE7}" type="slidenum">
              <a:rPr lang="en-US" smtClean="0">
                <a:latin typeface="Arial" pitchFamily="34" charset="0"/>
              </a:rPr>
              <a:pPr eaLnBrk="1" hangingPunct="1"/>
              <a:t>10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052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0706" name="Rectangle 205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0707" name="Rectangle 205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205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5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BEFD6-7C1A-4F59-B174-4363EA4AB4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055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078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5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5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FE718-1AFB-44F2-8059-BE6B0B5DBD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3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5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5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559CC-A9DC-4848-9D15-56004CF6AA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545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5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5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21566-2E7A-400E-B3C9-00A761CFC7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45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05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5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4BCC7-13E1-4CB0-A129-B349B3CE6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61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05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05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561D1-C97E-4876-86FF-06C5FB3661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062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05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0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05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0B89D-D6C7-4FA5-B88C-E69227D5F0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063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05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0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5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7E4E3-A7E6-418F-BF11-24167BCD43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64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5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0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05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96F78-EFD8-41E7-9C21-42CF086E5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63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5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05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D6B5A-1302-4327-B76E-91256C0757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12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5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05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99EB8-9937-4FC6-9400-1DE89F677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432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05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9683" name="Rectangle 205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9684" name="Rectangle 205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9685" name="Rectangle 205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9686" name="Rectangle 205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686A2975-4DF6-48A9-A45C-E87136B3C9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5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Ecology/Ecology%20Notes.doc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Ecology/Highly%20qualified%20-%20ecology.doc" TargetMode="External"/><Relationship Id="rId4" Type="http://schemas.openxmlformats.org/officeDocument/2006/relationships/hyperlink" Target="Ecology/Ecology%20Notes%20Key.doc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i="1" smtClean="0">
                <a:latin typeface="Book Antiqua" pitchFamily="18" charset="0"/>
              </a:rPr>
              <a:t>Ecology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en-US" sz="2800" smtClean="0">
                <a:latin typeface="Book Antiqua" pitchFamily="18" charset="0"/>
              </a:rPr>
              <a:t>Populations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2800" smtClean="0">
                <a:latin typeface="Book Antiqua" pitchFamily="18" charset="0"/>
              </a:rPr>
              <a:t>Ecosystems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2800" smtClean="0">
                <a:latin typeface="Book Antiqua" pitchFamily="18" charset="0"/>
              </a:rPr>
              <a:t>Succession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2800" smtClean="0">
                <a:latin typeface="Book Antiqua" pitchFamily="18" charset="0"/>
              </a:rPr>
              <a:t>Humans and the Environment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838200" y="6078538"/>
            <a:ext cx="327660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hlinkClick r:id="rId3"/>
              </a:rPr>
              <a:t>Notes</a:t>
            </a:r>
            <a:r>
              <a:rPr lang="en-US"/>
              <a:t> &amp; </a:t>
            </a:r>
            <a:r>
              <a:rPr lang="en-US">
                <a:hlinkClick r:id="rId4"/>
              </a:rPr>
              <a:t>Key</a:t>
            </a:r>
            <a:r>
              <a:rPr lang="en-US"/>
              <a:t>: Ecology </a:t>
            </a:r>
          </a:p>
          <a:p>
            <a:pPr eaLnBrk="1" hangingPunct="1">
              <a:spcBef>
                <a:spcPct val="50000"/>
              </a:spcBef>
            </a:pPr>
            <a:r>
              <a:rPr lang="en-US">
                <a:hlinkClick r:id="rId5" action="ppaction://hlinkfile"/>
              </a:rPr>
              <a:t>Teacher Notes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Food Chain</a:t>
            </a:r>
          </a:p>
          <a:p>
            <a:pPr lvl="1" eaLnBrk="1" hangingPunct="1">
              <a:defRPr/>
            </a:pPr>
            <a:r>
              <a:rPr lang="en-US" smtClean="0"/>
              <a:t>Trophic levels</a:t>
            </a:r>
          </a:p>
          <a:p>
            <a:pPr lvl="2" eaLnBrk="1" hangingPunct="1">
              <a:defRPr/>
            </a:pPr>
            <a:r>
              <a:rPr lang="en-US" smtClean="0"/>
              <a:t>Clover</a:t>
            </a:r>
          </a:p>
          <a:p>
            <a:pPr lvl="2" eaLnBrk="1" hangingPunct="1">
              <a:defRPr/>
            </a:pPr>
            <a:r>
              <a:rPr lang="en-US" smtClean="0"/>
              <a:t>Rabbit</a:t>
            </a:r>
          </a:p>
          <a:p>
            <a:pPr lvl="2" eaLnBrk="1" hangingPunct="1">
              <a:defRPr/>
            </a:pPr>
            <a:r>
              <a:rPr lang="en-US" smtClean="0"/>
              <a:t>Snake</a:t>
            </a:r>
          </a:p>
          <a:p>
            <a:pPr lvl="2" eaLnBrk="1" hangingPunct="1">
              <a:defRPr/>
            </a:pPr>
            <a:r>
              <a:rPr lang="en-US" smtClean="0"/>
              <a:t>Hawk</a:t>
            </a:r>
          </a:p>
          <a:p>
            <a:pPr lvl="2" eaLnBrk="1" hangingPunct="1">
              <a:buFontTx/>
              <a:buNone/>
              <a:defRPr/>
            </a:pP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Food Web</a:t>
            </a:r>
          </a:p>
          <a:p>
            <a:pPr lvl="1" eaLnBrk="1" hangingPunct="1">
              <a:defRPr/>
            </a:pPr>
            <a:r>
              <a:rPr lang="en-US" smtClean="0"/>
              <a:t>Food chains that interconnect</a:t>
            </a:r>
          </a:p>
          <a:p>
            <a:pPr lvl="1" eaLnBrk="1" hangingPunct="1">
              <a:defRPr/>
            </a:pPr>
            <a:r>
              <a:rPr lang="en-US" smtClean="0"/>
              <a:t> and overlap</a:t>
            </a:r>
          </a:p>
          <a:p>
            <a:pPr lvl="1" eaLnBrk="1" hangingPunct="1">
              <a:defRPr/>
            </a:pPr>
            <a:endParaRPr lang="en-US" smtClean="0"/>
          </a:p>
        </p:txBody>
      </p:sp>
      <p:pic>
        <p:nvPicPr>
          <p:cNvPr id="62471" name="Picture 7" descr="food%20w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514600"/>
            <a:ext cx="2286000" cy="3992563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Pyramid of biomass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Total mass of organisms at each trophic level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Pyramid of numbers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Number of organisms at each trophic level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Pyramid of energy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Amount of energy at each trophic level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Each trophic level receives ~ 10% from the next higher level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Cycles</a:t>
            </a:r>
          </a:p>
          <a:p>
            <a:pPr lvl="1" eaLnBrk="1" hangingPunct="1">
              <a:defRPr/>
            </a:pPr>
            <a:r>
              <a:rPr lang="en-US" smtClean="0"/>
              <a:t>Water cycle</a:t>
            </a:r>
          </a:p>
          <a:p>
            <a:pPr lvl="2" eaLnBrk="1" hangingPunct="1">
              <a:defRPr/>
            </a:pPr>
            <a:r>
              <a:rPr lang="en-US" smtClean="0"/>
              <a:t>Nonliving</a:t>
            </a:r>
          </a:p>
          <a:p>
            <a:pPr lvl="3" eaLnBrk="1" hangingPunct="1">
              <a:defRPr/>
            </a:pPr>
            <a:r>
              <a:rPr lang="en-US" smtClean="0"/>
              <a:t>Condensation, precipitation, evaporation</a:t>
            </a:r>
          </a:p>
          <a:p>
            <a:pPr lvl="2" eaLnBrk="1" hangingPunct="1">
              <a:defRPr/>
            </a:pPr>
            <a:r>
              <a:rPr lang="en-US" smtClean="0"/>
              <a:t>Living</a:t>
            </a:r>
          </a:p>
          <a:p>
            <a:pPr lvl="3" eaLnBrk="1" hangingPunct="1">
              <a:defRPr/>
            </a:pPr>
            <a:r>
              <a:rPr lang="en-US" smtClean="0"/>
              <a:t>Absorption, transpiration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Carbon cycle</a:t>
            </a:r>
          </a:p>
          <a:p>
            <a:pPr lvl="1" eaLnBrk="1" hangingPunct="1">
              <a:defRPr/>
            </a:pPr>
            <a:r>
              <a:rPr lang="en-US" smtClean="0"/>
              <a:t>Atmospheric carbon</a:t>
            </a:r>
          </a:p>
          <a:p>
            <a:pPr lvl="1" eaLnBrk="1" hangingPunct="1">
              <a:defRPr/>
            </a:pPr>
            <a:r>
              <a:rPr lang="en-US" smtClean="0"/>
              <a:t>Photosynthesis</a:t>
            </a:r>
          </a:p>
          <a:p>
            <a:pPr lvl="1" eaLnBrk="1" hangingPunct="1">
              <a:defRPr/>
            </a:pPr>
            <a:r>
              <a:rPr lang="en-US" smtClean="0"/>
              <a:t>Cellular respiration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Nitrogen cycle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Atmospheric nitrogen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Nitrogen-fixing bacteria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Nitrates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Nitrites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Plants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Animals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Decomposers</a:t>
            </a:r>
          </a:p>
          <a:p>
            <a:pPr lvl="1" eaLnBrk="1" hangingPunct="1">
              <a:lnSpc>
                <a:spcPct val="90000"/>
              </a:lnSpc>
              <a:buFont typeface="Tahoma" pitchFamily="34" charset="0"/>
              <a:buNone/>
              <a:defRPr/>
            </a:pP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Oxygen cycle</a:t>
            </a:r>
          </a:p>
          <a:p>
            <a:pPr lvl="1" eaLnBrk="1" hangingPunct="1">
              <a:defRPr/>
            </a:pPr>
            <a:r>
              <a:rPr lang="en-US" smtClean="0"/>
              <a:t>Oxygen in air and water</a:t>
            </a:r>
          </a:p>
          <a:p>
            <a:pPr lvl="1" eaLnBrk="1" hangingPunct="1">
              <a:defRPr/>
            </a:pPr>
            <a:r>
              <a:rPr lang="en-US" smtClean="0"/>
              <a:t>Cellular respiration</a:t>
            </a:r>
          </a:p>
          <a:p>
            <a:pPr lvl="1" eaLnBrk="1" hangingPunct="1">
              <a:defRPr/>
            </a:pPr>
            <a:r>
              <a:rPr lang="en-US" smtClean="0"/>
              <a:t>Water</a:t>
            </a:r>
          </a:p>
          <a:p>
            <a:pPr lvl="1" eaLnBrk="1" hangingPunct="1">
              <a:defRPr/>
            </a:pPr>
            <a:r>
              <a:rPr lang="en-US" smtClean="0"/>
              <a:t>Photosynthesis</a:t>
            </a:r>
          </a:p>
          <a:p>
            <a:pPr lvl="1" eaLnBrk="1" hangingPunct="1">
              <a:buFont typeface="Tahoma" pitchFamily="34" charset="0"/>
              <a:buNone/>
              <a:defRPr/>
            </a:pP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Succession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Populations in an area are replaced by other populations</a:t>
            </a:r>
          </a:p>
          <a:p>
            <a:pPr lvl="1" eaLnBrk="1" hangingPunct="1">
              <a:defRPr/>
            </a:pPr>
            <a:r>
              <a:rPr lang="en-US" smtClean="0"/>
              <a:t>Organisms make the environment less conducive for their existence and more conducive for the next level </a:t>
            </a:r>
          </a:p>
          <a:p>
            <a:pPr lvl="1" eaLnBrk="1" hangingPunct="1">
              <a:buFont typeface="Tahoma" pitchFamily="34" charset="0"/>
              <a:buNone/>
              <a:defRPr/>
            </a:pP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Primary succession – where life did not exist before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Pioneer species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Continuing species change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Climax community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Ex. lichen, grasses, small bushes, small trees, mature softwoods (pines, balsams, firs), mature hardwoods (oaks, hickories)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Secondary succession – where a prior community was destroyed (by fire, flood, volcanic eruption, abandoned farming, mining, logging, etc.)</a:t>
            </a:r>
          </a:p>
          <a:p>
            <a:pPr lvl="1" eaLnBrk="1" hangingPunct="1">
              <a:defRPr/>
            </a:pPr>
            <a:r>
              <a:rPr lang="en-US" smtClean="0"/>
              <a:t>Pioneer species</a:t>
            </a:r>
          </a:p>
          <a:p>
            <a:pPr lvl="1" eaLnBrk="1" hangingPunct="1">
              <a:defRPr/>
            </a:pPr>
            <a:r>
              <a:rPr lang="en-US" smtClean="0"/>
              <a:t>Continuing species change</a:t>
            </a:r>
          </a:p>
          <a:p>
            <a:pPr lvl="1" eaLnBrk="1" hangingPunct="1">
              <a:defRPr/>
            </a:pPr>
            <a:r>
              <a:rPr lang="en-US" smtClean="0"/>
              <a:t>Climax community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Population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Population size</a:t>
            </a:r>
          </a:p>
          <a:p>
            <a:pPr lvl="1" eaLnBrk="1" hangingPunct="1">
              <a:defRPr/>
            </a:pPr>
            <a:r>
              <a:rPr lang="en-US" smtClean="0"/>
              <a:t>Refers to the number of individuals in a population</a:t>
            </a:r>
          </a:p>
          <a:p>
            <a:pPr lvl="1" eaLnBrk="1" hangingPunct="1">
              <a:defRPr/>
            </a:pPr>
            <a:r>
              <a:rPr lang="en-US" smtClean="0"/>
              <a:t>Factors that influence this size</a:t>
            </a:r>
          </a:p>
          <a:p>
            <a:pPr lvl="2" eaLnBrk="1" hangingPunct="1">
              <a:defRPr/>
            </a:pPr>
            <a:r>
              <a:rPr lang="en-US" smtClean="0"/>
              <a:t>Abiotic – nonliving, such as temperature, moisture, air, salinity, and pH</a:t>
            </a:r>
          </a:p>
          <a:p>
            <a:pPr lvl="2" eaLnBrk="1" hangingPunct="1">
              <a:defRPr/>
            </a:pPr>
            <a:r>
              <a:rPr lang="en-US" smtClean="0"/>
              <a:t>Biotic – all the living organisms that inhabit the environment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Humans and the Environment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Conservation – Wise management of the Earth’s natural resources</a:t>
            </a:r>
          </a:p>
          <a:p>
            <a:pPr lvl="1" eaLnBrk="1" hangingPunct="1">
              <a:defRPr/>
            </a:pPr>
            <a:r>
              <a:rPr lang="en-US" smtClean="0"/>
              <a:t>Renewable resources</a:t>
            </a:r>
          </a:p>
          <a:p>
            <a:pPr lvl="1" eaLnBrk="1" hangingPunct="1">
              <a:defRPr/>
            </a:pPr>
            <a:r>
              <a:rPr lang="en-US" smtClean="0"/>
              <a:t>Nonrenewable resources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Renewable resources</a:t>
            </a:r>
          </a:p>
          <a:p>
            <a:pPr lvl="1" eaLnBrk="1" hangingPunct="1">
              <a:defRPr/>
            </a:pPr>
            <a:r>
              <a:rPr lang="en-US" smtClean="0"/>
              <a:t>Wildlife</a:t>
            </a:r>
          </a:p>
          <a:p>
            <a:pPr lvl="2" eaLnBrk="1" hangingPunct="1">
              <a:defRPr/>
            </a:pPr>
            <a:r>
              <a:rPr lang="en-US" smtClean="0"/>
              <a:t>Many threatened or endangered</a:t>
            </a:r>
          </a:p>
          <a:p>
            <a:pPr lvl="2" eaLnBrk="1" hangingPunct="1">
              <a:defRPr/>
            </a:pPr>
            <a:r>
              <a:rPr lang="en-US" smtClean="0"/>
              <a:t>Extinction occurs when a species disappears from Earth</a:t>
            </a:r>
          </a:p>
          <a:p>
            <a:pPr lvl="2" eaLnBrk="1" hangingPunct="1">
              <a:defRPr/>
            </a:pPr>
            <a:r>
              <a:rPr lang="en-US" smtClean="0"/>
              <a:t>Habitat destruction is major cause</a:t>
            </a:r>
          </a:p>
          <a:p>
            <a:pPr lvl="1" eaLnBrk="1" hangingPunct="1">
              <a:defRPr/>
            </a:pP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z="2400" smtClean="0"/>
              <a:t>Forests</a:t>
            </a:r>
          </a:p>
          <a:p>
            <a:pPr lvl="2" eaLnBrk="1" hangingPunct="1">
              <a:defRPr/>
            </a:pPr>
            <a:r>
              <a:rPr lang="en-US" sz="2000" smtClean="0"/>
              <a:t>Becoming smaller due to increased demand for wood and wood products</a:t>
            </a:r>
          </a:p>
          <a:p>
            <a:pPr lvl="2" eaLnBrk="1" hangingPunct="1">
              <a:defRPr/>
            </a:pPr>
            <a:r>
              <a:rPr lang="en-US" sz="2000" smtClean="0"/>
              <a:t>Deforestation occurs where large areas of forest are cut and cleared.  Ex. tropical rainforests</a:t>
            </a:r>
          </a:p>
          <a:p>
            <a:pPr lvl="3" eaLnBrk="1" hangingPunct="1">
              <a:defRPr/>
            </a:pPr>
            <a:r>
              <a:rPr lang="en-US" sz="1800" smtClean="0"/>
              <a:t>Cut and burned to clear land for farming</a:t>
            </a:r>
          </a:p>
          <a:p>
            <a:pPr lvl="3" eaLnBrk="1" hangingPunct="1">
              <a:defRPr/>
            </a:pPr>
            <a:r>
              <a:rPr lang="en-US" sz="1800" smtClean="0"/>
              <a:t>Topsoil is thin, good for one, or maybe two, years</a:t>
            </a:r>
          </a:p>
          <a:p>
            <a:pPr lvl="3" eaLnBrk="1" hangingPunct="1">
              <a:defRPr/>
            </a:pPr>
            <a:r>
              <a:rPr lang="en-US" sz="1800" smtClean="0"/>
              <a:t>Then more must be cleared</a:t>
            </a:r>
          </a:p>
          <a:p>
            <a:pPr lvl="3" eaLnBrk="1" hangingPunct="1">
              <a:defRPr/>
            </a:pPr>
            <a:r>
              <a:rPr lang="en-US" sz="1800" smtClean="0"/>
              <a:t>When land is cleared, rain ceases as trees caused the rain through transpiration</a:t>
            </a:r>
          </a:p>
          <a:p>
            <a:pPr lvl="3" eaLnBrk="1" hangingPunct="1">
              <a:defRPr/>
            </a:pPr>
            <a:r>
              <a:rPr lang="en-US" sz="1800" smtClean="0"/>
              <a:t>Land becomes a desert</a:t>
            </a:r>
          </a:p>
          <a:p>
            <a:pPr lvl="3" eaLnBrk="1" hangingPunct="1">
              <a:buFont typeface="Tahoma" pitchFamily="34" charset="0"/>
              <a:buNone/>
              <a:defRPr/>
            </a:pPr>
            <a:r>
              <a:rPr lang="en-US" sz="1800" smtClean="0"/>
              <a:t>Reforestation is a solution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Soil – good soil is needed to grow plants for food and for fibers to make cloth</a:t>
            </a:r>
          </a:p>
          <a:p>
            <a:pPr lvl="1" eaLnBrk="1" hangingPunct="1">
              <a:defRPr/>
            </a:pPr>
            <a:r>
              <a:rPr lang="en-US" smtClean="0"/>
              <a:t>Erosion can be prevented</a:t>
            </a:r>
          </a:p>
          <a:p>
            <a:pPr lvl="2" eaLnBrk="1" hangingPunct="1">
              <a:defRPr/>
            </a:pPr>
            <a:r>
              <a:rPr lang="en-US" smtClean="0"/>
              <a:t>Windbreaks</a:t>
            </a:r>
          </a:p>
          <a:p>
            <a:pPr lvl="2" eaLnBrk="1" hangingPunct="1">
              <a:defRPr/>
            </a:pPr>
            <a:r>
              <a:rPr lang="en-US" smtClean="0"/>
              <a:t>Contour plowing</a:t>
            </a:r>
          </a:p>
          <a:p>
            <a:pPr lvl="2" eaLnBrk="1" hangingPunct="1">
              <a:defRPr/>
            </a:pPr>
            <a:r>
              <a:rPr lang="en-US" smtClean="0"/>
              <a:t>Terrace plowing</a:t>
            </a:r>
          </a:p>
          <a:p>
            <a:pPr lvl="2" eaLnBrk="1" hangingPunct="1">
              <a:defRPr/>
            </a:pPr>
            <a:r>
              <a:rPr lang="en-US" smtClean="0"/>
              <a:t>Strip cropping</a:t>
            </a:r>
          </a:p>
          <a:p>
            <a:pPr lvl="2" eaLnBrk="1" hangingPunct="1">
              <a:defRPr/>
            </a:pPr>
            <a:r>
              <a:rPr lang="en-US" smtClean="0"/>
              <a:t>Crop rotation</a:t>
            </a:r>
          </a:p>
          <a:p>
            <a:pPr lvl="2" eaLnBrk="1" hangingPunct="1">
              <a:buFontTx/>
              <a:buNone/>
              <a:defRPr/>
            </a:pP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Nonrewable resources</a:t>
            </a:r>
          </a:p>
          <a:p>
            <a:pPr lvl="1" eaLnBrk="1" hangingPunct="1">
              <a:defRPr/>
            </a:pPr>
            <a:r>
              <a:rPr lang="en-US" smtClean="0"/>
              <a:t>Water</a:t>
            </a:r>
          </a:p>
          <a:p>
            <a:pPr lvl="2" eaLnBrk="1" hangingPunct="1">
              <a:defRPr/>
            </a:pPr>
            <a:r>
              <a:rPr lang="en-US" smtClean="0"/>
              <a:t>Most important</a:t>
            </a:r>
          </a:p>
          <a:p>
            <a:pPr lvl="2" eaLnBrk="1" hangingPunct="1">
              <a:defRPr/>
            </a:pPr>
            <a:r>
              <a:rPr lang="en-US" smtClean="0"/>
              <a:t>Cannot live without it</a:t>
            </a:r>
          </a:p>
          <a:p>
            <a:pPr lvl="2" eaLnBrk="1" hangingPunct="1">
              <a:defRPr/>
            </a:pPr>
            <a:r>
              <a:rPr lang="en-US" smtClean="0"/>
              <a:t>Watersheds</a:t>
            </a:r>
          </a:p>
          <a:p>
            <a:pPr lvl="2" eaLnBrk="1" hangingPunct="1">
              <a:defRPr/>
            </a:pPr>
            <a:r>
              <a:rPr lang="en-US" smtClean="0"/>
              <a:t>Desalination</a:t>
            </a:r>
          </a:p>
          <a:p>
            <a:pPr lvl="1" eaLnBrk="1" hangingPunct="1">
              <a:buFont typeface="Tahoma" pitchFamily="34" charset="0"/>
              <a:buNone/>
              <a:defRPr/>
            </a:pP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 eaLnBrk="1" hangingPunct="1">
              <a:buFontTx/>
              <a:buNone/>
              <a:defRPr/>
            </a:pPr>
            <a:r>
              <a:rPr lang="en-US" smtClean="0"/>
              <a:t>Fossil Fuels</a:t>
            </a:r>
          </a:p>
          <a:p>
            <a:pPr lvl="2" eaLnBrk="1" hangingPunct="1">
              <a:buFontTx/>
              <a:buNone/>
              <a:defRPr/>
            </a:pPr>
            <a:r>
              <a:rPr lang="en-US" smtClean="0"/>
              <a:t>	Coal, natural gas, oil</a:t>
            </a:r>
          </a:p>
          <a:p>
            <a:pPr lvl="2" eaLnBrk="1" hangingPunct="1">
              <a:buFontTx/>
              <a:buNone/>
              <a:defRPr/>
            </a:pPr>
            <a:r>
              <a:rPr lang="en-US" smtClean="0"/>
              <a:t>	Alternative energy forms</a:t>
            </a:r>
          </a:p>
          <a:p>
            <a:pPr lvl="2" eaLnBrk="1" hangingPunct="1">
              <a:buFontTx/>
              <a:buNone/>
              <a:defRPr/>
            </a:pPr>
            <a:r>
              <a:rPr lang="en-US" smtClean="0"/>
              <a:t>		solar energy</a:t>
            </a:r>
          </a:p>
          <a:p>
            <a:pPr lvl="2" eaLnBrk="1" hangingPunct="1">
              <a:buFontTx/>
              <a:buNone/>
              <a:defRPr/>
            </a:pPr>
            <a:r>
              <a:rPr lang="en-US" smtClean="0"/>
              <a:t>		nuclear energy</a:t>
            </a:r>
          </a:p>
          <a:p>
            <a:pPr lvl="2" eaLnBrk="1" hangingPunct="1">
              <a:buFontTx/>
              <a:buNone/>
              <a:defRPr/>
            </a:pPr>
            <a:r>
              <a:rPr lang="en-US" smtClean="0"/>
              <a:t>		wind power</a:t>
            </a:r>
          </a:p>
          <a:p>
            <a:pPr lvl="2" eaLnBrk="1" hangingPunct="1">
              <a:buFontTx/>
              <a:buNone/>
              <a:defRPr/>
            </a:pPr>
            <a:r>
              <a:rPr lang="en-US" smtClean="0"/>
              <a:t>		geothermal energy</a:t>
            </a:r>
          </a:p>
          <a:p>
            <a:pPr lvl="2" eaLnBrk="1" hangingPunct="1">
              <a:buFontTx/>
              <a:buNone/>
              <a:defRPr/>
            </a:pPr>
            <a:r>
              <a:rPr lang="en-US" smtClean="0"/>
              <a:t>		water energy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/>
              <a:t>Pollution</a:t>
            </a:r>
          </a:p>
          <a:p>
            <a:pPr lvl="1" eaLnBrk="1" hangingPunct="1">
              <a:defRPr/>
            </a:pPr>
            <a:r>
              <a:rPr lang="en-US" sz="2400" smtClean="0"/>
              <a:t>Air pollution</a:t>
            </a:r>
          </a:p>
          <a:p>
            <a:pPr lvl="2" eaLnBrk="1" hangingPunct="1">
              <a:defRPr/>
            </a:pPr>
            <a:r>
              <a:rPr lang="en-US" sz="2000" smtClean="0"/>
              <a:t>Most comes from burning fossil fuels</a:t>
            </a:r>
          </a:p>
          <a:p>
            <a:pPr lvl="2" eaLnBrk="1" hangingPunct="1">
              <a:defRPr/>
            </a:pPr>
            <a:r>
              <a:rPr lang="en-US" sz="2000" smtClean="0"/>
              <a:t>Smog – smoke and fog</a:t>
            </a:r>
          </a:p>
          <a:p>
            <a:pPr lvl="2" eaLnBrk="1" hangingPunct="1">
              <a:defRPr/>
            </a:pPr>
            <a:r>
              <a:rPr lang="en-US" sz="2000" smtClean="0"/>
              <a:t>Acid rain – oxides from burning fossil fuel combine with moisture in air</a:t>
            </a:r>
          </a:p>
          <a:p>
            <a:pPr lvl="2" eaLnBrk="1" hangingPunct="1">
              <a:defRPr/>
            </a:pPr>
            <a:r>
              <a:rPr lang="en-US" sz="2000" smtClean="0"/>
              <a:t>Temperature inversion</a:t>
            </a:r>
          </a:p>
          <a:p>
            <a:pPr lvl="3" eaLnBrk="1" hangingPunct="1">
              <a:defRPr/>
            </a:pPr>
            <a:r>
              <a:rPr lang="en-US" sz="1800" smtClean="0"/>
              <a:t>Layer of warm air becomes trapped between layers of cool air</a:t>
            </a:r>
          </a:p>
          <a:p>
            <a:pPr lvl="3" eaLnBrk="1" hangingPunct="1">
              <a:defRPr/>
            </a:pPr>
            <a:r>
              <a:rPr lang="en-US" sz="1800" smtClean="0"/>
              <a:t>Air pollutants become trapped in cool air</a:t>
            </a:r>
          </a:p>
          <a:p>
            <a:pPr lvl="3" eaLnBrk="1" hangingPunct="1">
              <a:defRPr/>
            </a:pPr>
            <a:r>
              <a:rPr lang="en-US" sz="1800" smtClean="0"/>
              <a:t>Do not rise form the earth, stay near ground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mtClean="0"/>
              <a:t>Water pollution</a:t>
            </a:r>
          </a:p>
          <a:p>
            <a:pPr lvl="2" eaLnBrk="1" hangingPunct="1">
              <a:defRPr/>
            </a:pPr>
            <a:r>
              <a:rPr lang="en-US" smtClean="0"/>
              <a:t>Agricultural runoff</a:t>
            </a:r>
          </a:p>
          <a:p>
            <a:pPr lvl="2" eaLnBrk="1" hangingPunct="1">
              <a:defRPr/>
            </a:pPr>
            <a:r>
              <a:rPr lang="en-US" smtClean="0"/>
              <a:t>Industrial waste products</a:t>
            </a:r>
          </a:p>
          <a:p>
            <a:pPr lvl="3" eaLnBrk="1" hangingPunct="1">
              <a:defRPr/>
            </a:pPr>
            <a:r>
              <a:rPr lang="en-US" smtClean="0"/>
              <a:t>One  major example is hot water</a:t>
            </a:r>
          </a:p>
          <a:p>
            <a:pPr lvl="3" eaLnBrk="1" hangingPunct="1">
              <a:defRPr/>
            </a:pPr>
            <a:r>
              <a:rPr lang="en-US" smtClean="0"/>
              <a:t>Causes thermal pollution</a:t>
            </a:r>
          </a:p>
          <a:p>
            <a:pPr lvl="3" eaLnBrk="1" hangingPunct="1">
              <a:defRPr/>
            </a:pPr>
            <a:r>
              <a:rPr lang="en-US" smtClean="0"/>
              <a:t>Hot water holds less oxygen than cold water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Population density</a:t>
            </a:r>
          </a:p>
          <a:p>
            <a:pPr lvl="1" eaLnBrk="1" hangingPunct="1">
              <a:defRPr/>
            </a:pPr>
            <a:r>
              <a:rPr lang="en-US" smtClean="0"/>
              <a:t>Refers to the number of individuals found within a given area</a:t>
            </a:r>
          </a:p>
          <a:p>
            <a:pPr lvl="1" eaLnBrk="1" hangingPunct="1">
              <a:defRPr/>
            </a:pPr>
            <a:r>
              <a:rPr lang="en-US" smtClean="0"/>
              <a:t>If too wide spread, they rarely encounter each other – difficult to reproduce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Dispersion</a:t>
            </a:r>
          </a:p>
          <a:p>
            <a:pPr lvl="1" eaLnBrk="1" hangingPunct="1">
              <a:defRPr/>
            </a:pPr>
            <a:r>
              <a:rPr lang="en-US" smtClean="0"/>
              <a:t>Refers to the way in which the individuals of the population are arranged</a:t>
            </a:r>
          </a:p>
          <a:p>
            <a:pPr lvl="2" eaLnBrk="1" hangingPunct="1">
              <a:defRPr/>
            </a:pPr>
            <a:r>
              <a:rPr lang="en-US" smtClean="0"/>
              <a:t>Even – individuals are located at equal intervals</a:t>
            </a:r>
          </a:p>
          <a:p>
            <a:pPr lvl="2" eaLnBrk="1" hangingPunct="1">
              <a:defRPr/>
            </a:pPr>
            <a:r>
              <a:rPr lang="en-US" smtClean="0"/>
              <a:t>Clumped – bunched together in clusters</a:t>
            </a:r>
          </a:p>
          <a:p>
            <a:pPr lvl="2" eaLnBrk="1" hangingPunct="1">
              <a:defRPr/>
            </a:pPr>
            <a:r>
              <a:rPr lang="en-US" smtClean="0"/>
              <a:t>Random – location of each individual is determined by chance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Population Growth – population grows when more individuals are born than die</a:t>
            </a:r>
          </a:p>
          <a:p>
            <a:pPr eaLnBrk="1" hangingPunct="1">
              <a:defRPr/>
            </a:pPr>
            <a:r>
              <a:rPr lang="en-US" smtClean="0"/>
              <a:t>Carrying capacity – when a population has reached the maximum size that the environment can support</a:t>
            </a:r>
          </a:p>
          <a:p>
            <a:pPr lvl="1" eaLnBrk="1" hangingPunct="1">
              <a:defRPr/>
            </a:pPr>
            <a:r>
              <a:rPr lang="en-US" smtClean="0"/>
              <a:t>Size is determined by limiting factors </a:t>
            </a:r>
          </a:p>
          <a:p>
            <a:pPr lvl="1" eaLnBrk="1" hangingPunct="1">
              <a:defRPr/>
            </a:pPr>
            <a:r>
              <a:rPr lang="en-US" smtClean="0"/>
              <a:t>Food, water, shelter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75" y="1179513"/>
            <a:ext cx="6521450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Populations living areas</a:t>
            </a:r>
          </a:p>
          <a:p>
            <a:pPr lvl="1" eaLnBrk="1" hangingPunct="1">
              <a:defRPr/>
            </a:pPr>
            <a:r>
              <a:rPr lang="en-US" smtClean="0"/>
              <a:t>Habitat = the area in which an organism lives</a:t>
            </a:r>
          </a:p>
          <a:p>
            <a:pPr lvl="1" eaLnBrk="1" hangingPunct="1">
              <a:defRPr/>
            </a:pPr>
            <a:r>
              <a:rPr lang="en-US" smtClean="0"/>
              <a:t>Niche  = the role the organism has in an ecosystem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Population relationships</a:t>
            </a:r>
          </a:p>
          <a:p>
            <a:pPr lvl="1" eaLnBrk="1" hangingPunct="1">
              <a:defRPr/>
            </a:pPr>
            <a:r>
              <a:rPr lang="en-US" smtClean="0"/>
              <a:t>Symbiosis – close association between two different types of organisms – a scientific ‘living together’</a:t>
            </a:r>
          </a:p>
          <a:p>
            <a:pPr lvl="2" eaLnBrk="1" hangingPunct="1">
              <a:defRPr/>
            </a:pPr>
            <a:r>
              <a:rPr lang="en-US" smtClean="0"/>
              <a:t>Mutualism – both organisms benefit (lichen)</a:t>
            </a:r>
          </a:p>
          <a:p>
            <a:pPr lvl="2" eaLnBrk="1" hangingPunct="1">
              <a:defRPr/>
            </a:pPr>
            <a:r>
              <a:rPr lang="en-US" smtClean="0"/>
              <a:t>Commensalism – one organism benefits and the other is neither harmed nor helped (epiphytes)</a:t>
            </a:r>
          </a:p>
          <a:p>
            <a:pPr lvl="2" eaLnBrk="1" hangingPunct="1">
              <a:defRPr/>
            </a:pPr>
            <a:r>
              <a:rPr lang="en-US" smtClean="0"/>
              <a:t>Parasitism – one organism benefits and the other is harmed (flea)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Ecosystems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Energy Flow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Producers  - make their own food (green plants, algae, some bacteria)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Consumers  - obtain their food from others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mtClean="0"/>
              <a:t>Herbivores – primary consumers that eat plants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mtClean="0"/>
              <a:t>Carnivores – secondary consumers that eat flesh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mtClean="0"/>
              <a:t>Omnivores – secondary or tertiary consumers that eat plants and flesh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mtClean="0"/>
              <a:t>Decomposers – eat dead and decaying organisms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1559</TotalTime>
  <Words>766</Words>
  <Application>Microsoft Office PowerPoint</Application>
  <PresentationFormat>On-screen Show (4:3)</PresentationFormat>
  <Paragraphs>173</Paragraphs>
  <Slides>27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Book Antiqua</vt:lpstr>
      <vt:lpstr>Arial</vt:lpstr>
      <vt:lpstr>Tahoma</vt:lpstr>
      <vt:lpstr>Wingdings</vt:lpstr>
      <vt:lpstr>Ocean</vt:lpstr>
      <vt:lpstr>Ecology</vt:lpstr>
      <vt:lpstr>Population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Ecosystems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Succession</vt:lpstr>
      <vt:lpstr>PowerPoint Presentation</vt:lpstr>
      <vt:lpstr>PowerPoint Presentation</vt:lpstr>
      <vt:lpstr>Humans and the Environment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Whitlow Family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Animations</dc:title>
  <dc:creator>Kenneth Whitlow</dc:creator>
  <cp:lastModifiedBy>Teacher E-Solutions</cp:lastModifiedBy>
  <cp:revision>207</cp:revision>
  <dcterms:created xsi:type="dcterms:W3CDTF">2006-01-30T00:19:33Z</dcterms:created>
  <dcterms:modified xsi:type="dcterms:W3CDTF">2019-01-18T16:35:21Z</dcterms:modified>
</cp:coreProperties>
</file>