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sldIdLst>
    <p:sldId id="263" r:id="rId2"/>
    <p:sldId id="256" r:id="rId3"/>
    <p:sldId id="279" r:id="rId4"/>
    <p:sldId id="264" r:id="rId5"/>
    <p:sldId id="265" r:id="rId6"/>
    <p:sldId id="266" r:id="rId7"/>
    <p:sldId id="267" r:id="rId8"/>
    <p:sldId id="257" r:id="rId9"/>
    <p:sldId id="280" r:id="rId10"/>
    <p:sldId id="258" r:id="rId11"/>
    <p:sldId id="262" r:id="rId12"/>
    <p:sldId id="284" r:id="rId13"/>
    <p:sldId id="268" r:id="rId14"/>
    <p:sldId id="259" r:id="rId15"/>
    <p:sldId id="260" r:id="rId16"/>
    <p:sldId id="272" r:id="rId17"/>
    <p:sldId id="273" r:id="rId18"/>
    <p:sldId id="281" r:id="rId19"/>
    <p:sldId id="271" r:id="rId20"/>
    <p:sldId id="261" r:id="rId21"/>
    <p:sldId id="270" r:id="rId22"/>
    <p:sldId id="269" r:id="rId23"/>
    <p:sldId id="282" r:id="rId24"/>
    <p:sldId id="283" r:id="rId25"/>
    <p:sldId id="287" r:id="rId26"/>
    <p:sldId id="288" r:id="rId27"/>
    <p:sldId id="275" r:id="rId28"/>
    <p:sldId id="290" r:id="rId29"/>
    <p:sldId id="289" r:id="rId30"/>
    <p:sldId id="291" r:id="rId31"/>
    <p:sldId id="285" r:id="rId32"/>
    <p:sldId id="292" r:id="rId33"/>
    <p:sldId id="276" r:id="rId34"/>
    <p:sldId id="278" r:id="rId35"/>
    <p:sldId id="296" r:id="rId36"/>
    <p:sldId id="295" r:id="rId37"/>
    <p:sldId id="297" r:id="rId38"/>
    <p:sldId id="298" r:id="rId39"/>
    <p:sldId id="294" r:id="rId40"/>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Arial" pitchFamily="34" charset="0"/>
      <a:defRPr kern="1200">
        <a:solidFill>
          <a:schemeClr val="bg1"/>
        </a:solidFill>
        <a:latin typeface="Arial" pitchFamily="34" charset="0"/>
        <a:ea typeface="+mn-ea"/>
        <a:cs typeface="Arial" pitchFamily="34" charset="0"/>
      </a:defRPr>
    </a:lvl1pPr>
    <a:lvl2pPr marL="457200" algn="l" defTabSz="449263" rtl="0" fontAlgn="base">
      <a:spcBef>
        <a:spcPct val="0"/>
      </a:spcBef>
      <a:spcAft>
        <a:spcPct val="0"/>
      </a:spcAft>
      <a:buClr>
        <a:srgbClr val="000000"/>
      </a:buClr>
      <a:buSzPct val="100000"/>
      <a:buFont typeface="Arial" pitchFamily="34" charset="0"/>
      <a:defRPr kern="1200">
        <a:solidFill>
          <a:schemeClr val="bg1"/>
        </a:solidFill>
        <a:latin typeface="Arial" pitchFamily="34" charset="0"/>
        <a:ea typeface="+mn-ea"/>
        <a:cs typeface="Arial" pitchFamily="34" charset="0"/>
      </a:defRPr>
    </a:lvl2pPr>
    <a:lvl3pPr marL="914400" algn="l" defTabSz="449263" rtl="0" fontAlgn="base">
      <a:spcBef>
        <a:spcPct val="0"/>
      </a:spcBef>
      <a:spcAft>
        <a:spcPct val="0"/>
      </a:spcAft>
      <a:buClr>
        <a:srgbClr val="000000"/>
      </a:buClr>
      <a:buSzPct val="100000"/>
      <a:buFont typeface="Arial" pitchFamily="34" charset="0"/>
      <a:defRPr kern="1200">
        <a:solidFill>
          <a:schemeClr val="bg1"/>
        </a:solidFill>
        <a:latin typeface="Arial" pitchFamily="34" charset="0"/>
        <a:ea typeface="+mn-ea"/>
        <a:cs typeface="Arial" pitchFamily="34" charset="0"/>
      </a:defRPr>
    </a:lvl3pPr>
    <a:lvl4pPr marL="1371600" algn="l" defTabSz="449263" rtl="0" fontAlgn="base">
      <a:spcBef>
        <a:spcPct val="0"/>
      </a:spcBef>
      <a:spcAft>
        <a:spcPct val="0"/>
      </a:spcAft>
      <a:buClr>
        <a:srgbClr val="000000"/>
      </a:buClr>
      <a:buSzPct val="100000"/>
      <a:buFont typeface="Arial" pitchFamily="34" charset="0"/>
      <a:defRPr kern="1200">
        <a:solidFill>
          <a:schemeClr val="bg1"/>
        </a:solidFill>
        <a:latin typeface="Arial" pitchFamily="34" charset="0"/>
        <a:ea typeface="+mn-ea"/>
        <a:cs typeface="Arial" pitchFamily="34" charset="0"/>
      </a:defRPr>
    </a:lvl4pPr>
    <a:lvl5pPr marL="1828800" algn="l" defTabSz="449263" rtl="0" fontAlgn="base">
      <a:spcBef>
        <a:spcPct val="0"/>
      </a:spcBef>
      <a:spcAft>
        <a:spcPct val="0"/>
      </a:spcAft>
      <a:buClr>
        <a:srgbClr val="000000"/>
      </a:buClr>
      <a:buSzPct val="100000"/>
      <a:buFont typeface="Arial" pitchFamily="34" charset="0"/>
      <a:defRPr kern="1200">
        <a:solidFill>
          <a:schemeClr val="bg1"/>
        </a:solidFill>
        <a:latin typeface="Arial" pitchFamily="34" charset="0"/>
        <a:ea typeface="+mn-ea"/>
        <a:cs typeface="Arial" pitchFamily="34" charset="0"/>
      </a:defRPr>
    </a:lvl5pPr>
    <a:lvl6pPr marL="2286000" algn="l" defTabSz="914400" rtl="0" eaLnBrk="1" latinLnBrk="0" hangingPunct="1">
      <a:defRPr kern="1200">
        <a:solidFill>
          <a:schemeClr val="bg1"/>
        </a:solidFill>
        <a:latin typeface="Arial" pitchFamily="34" charset="0"/>
        <a:ea typeface="+mn-ea"/>
        <a:cs typeface="Arial" pitchFamily="34" charset="0"/>
      </a:defRPr>
    </a:lvl6pPr>
    <a:lvl7pPr marL="2743200" algn="l" defTabSz="914400" rtl="0" eaLnBrk="1" latinLnBrk="0" hangingPunct="1">
      <a:defRPr kern="1200">
        <a:solidFill>
          <a:schemeClr val="bg1"/>
        </a:solidFill>
        <a:latin typeface="Arial" pitchFamily="34" charset="0"/>
        <a:ea typeface="+mn-ea"/>
        <a:cs typeface="Arial" pitchFamily="34" charset="0"/>
      </a:defRPr>
    </a:lvl7pPr>
    <a:lvl8pPr marL="3200400" algn="l" defTabSz="914400" rtl="0" eaLnBrk="1" latinLnBrk="0" hangingPunct="1">
      <a:defRPr kern="1200">
        <a:solidFill>
          <a:schemeClr val="bg1"/>
        </a:solidFill>
        <a:latin typeface="Arial" pitchFamily="34" charset="0"/>
        <a:ea typeface="+mn-ea"/>
        <a:cs typeface="Arial" pitchFamily="34" charset="0"/>
      </a:defRPr>
    </a:lvl8pPr>
    <a:lvl9pPr marL="3657600" algn="l" defTabSz="914400" rtl="0" eaLnBrk="1" latinLnBrk="0" hangingPunct="1">
      <a:defRPr kern="1200">
        <a:solidFill>
          <a:schemeClr val="bg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72" y="-7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buFont typeface="Arial" charset="0"/>
              <a:buNone/>
              <a:defRPr/>
            </a:pPr>
            <a:endParaRPr lang="en-US">
              <a:latin typeface="Arial" charset="0"/>
              <a:cs typeface="Arial" charset="0"/>
            </a:endParaRPr>
          </a:p>
        </p:txBody>
      </p:sp>
      <p:sp>
        <p:nvSpPr>
          <p:cNvPr id="2050" name="Rectangle 2"/>
          <p:cNvSpPr>
            <a:spLocks noGrp="1" noChangeArrowheads="1"/>
          </p:cNvSpPr>
          <p:nvPr>
            <p:ph type="hdr"/>
          </p:nvPr>
        </p:nvSpPr>
        <p:spPr bwMode="auto">
          <a:xfrm>
            <a:off x="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cs typeface="Arial" charset="0"/>
              </a:defRPr>
            </a:lvl1pPr>
          </a:lstStyle>
          <a:p>
            <a:pPr>
              <a:defRPr/>
            </a:pPr>
            <a:endParaRPr lang="en-GB"/>
          </a:p>
        </p:txBody>
      </p:sp>
      <p:sp>
        <p:nvSpPr>
          <p:cNvPr id="2051" name="Rectangle 3"/>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cs typeface="Arial" charset="0"/>
              </a:defRPr>
            </a:lvl1pPr>
          </a:lstStyle>
          <a:p>
            <a:pPr>
              <a:defRPr/>
            </a:pPr>
            <a:endParaRPr lang="en-GB"/>
          </a:p>
        </p:txBody>
      </p:sp>
      <p:sp>
        <p:nvSpPr>
          <p:cNvPr id="41989" name="Rectangle 4"/>
          <p:cNvSpPr>
            <a:spLocks noGrp="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2054" name="Rectangle 6"/>
          <p:cNvSpPr>
            <a:spLocks noGrp="1" noChangeArrowheads="1"/>
          </p:cNvSpPr>
          <p:nvPr>
            <p:ph type="ftr"/>
          </p:nvPr>
        </p:nvSpPr>
        <p:spPr bwMode="auto">
          <a:xfrm>
            <a:off x="0" y="8685213"/>
            <a:ext cx="2970213"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cs typeface="Arial" charset="0"/>
              </a:defRPr>
            </a:lvl1pPr>
          </a:lstStyle>
          <a:p>
            <a:pPr>
              <a:defRPr/>
            </a:pPr>
            <a:endParaRPr lang="en-GB"/>
          </a:p>
        </p:txBody>
      </p:sp>
      <p:sp>
        <p:nvSpPr>
          <p:cNvPr id="2055"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cs typeface="Arial" charset="0"/>
              </a:defRPr>
            </a:lvl1pPr>
          </a:lstStyle>
          <a:p>
            <a:pPr>
              <a:defRPr/>
            </a:pPr>
            <a:fld id="{64A4C28D-FB64-403C-B0DE-B4557ADA8609}" type="slidenum">
              <a:rPr lang="en-GB"/>
              <a:pPr>
                <a:defRPr/>
              </a:pPr>
              <a:t>‹#›</a:t>
            </a:fld>
            <a:endParaRPr lang="en-GB"/>
          </a:p>
        </p:txBody>
      </p:sp>
    </p:spTree>
    <p:extLst>
      <p:ext uri="{BB962C8B-B14F-4D97-AF65-F5344CB8AC3E}">
        <p14:creationId xmlns:p14="http://schemas.microsoft.com/office/powerpoint/2010/main" val="147550353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eaLnBrk="1" hangingPunct="1">
              <a:buFont typeface="Arial" pitchFamily="34" charset="0"/>
              <a:buNone/>
            </a:pPr>
            <a:fld id="{7E1E2C76-DF88-41E5-B37A-888EC74F99C6}" type="slidenum">
              <a:rPr lang="en-GB" smtClean="0">
                <a:solidFill>
                  <a:srgbClr val="000000"/>
                </a:solidFill>
              </a:rPr>
              <a:pPr eaLnBrk="1" hangingPunct="1">
                <a:buFont typeface="Arial" pitchFamily="34" charset="0"/>
                <a:buNone/>
              </a:pPr>
              <a:t>2</a:t>
            </a:fld>
            <a:endParaRPr lang="en-GB" smtClean="0">
              <a:solidFill>
                <a:srgbClr val="000000"/>
              </a:solidFill>
            </a:endParaRPr>
          </a:p>
        </p:txBody>
      </p:sp>
      <p:sp>
        <p:nvSpPr>
          <p:cNvPr id="4301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sp>
        <p:nvSpPr>
          <p:cNvPr id="43012" name="Rectangle 2"/>
          <p:cNvSpPr>
            <a:spLocks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eaLnBrk="1" hangingPunct="1">
              <a:buFont typeface="Arial" pitchFamily="34" charset="0"/>
              <a:buNone/>
            </a:pPr>
            <a:fld id="{FB01E8CC-406A-459C-94AA-F53966810B42}" type="slidenum">
              <a:rPr lang="en-GB" smtClean="0">
                <a:solidFill>
                  <a:srgbClr val="000000"/>
                </a:solidFill>
              </a:rPr>
              <a:pPr eaLnBrk="1" hangingPunct="1">
                <a:buFont typeface="Arial" pitchFamily="34" charset="0"/>
                <a:buNone/>
              </a:pPr>
              <a:t>8</a:t>
            </a:fld>
            <a:endParaRPr lang="en-GB" smtClean="0">
              <a:solidFill>
                <a:srgbClr val="000000"/>
              </a:solidFill>
            </a:endParaRPr>
          </a:p>
        </p:txBody>
      </p:sp>
      <p:sp>
        <p:nvSpPr>
          <p:cNvPr id="4403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sp>
        <p:nvSpPr>
          <p:cNvPr id="44036" name="Rectangle 2"/>
          <p:cNvSpPr>
            <a:spLocks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eaLnBrk="1" hangingPunct="1">
              <a:buFont typeface="Arial" pitchFamily="34" charset="0"/>
              <a:buNone/>
            </a:pPr>
            <a:fld id="{ED711B58-9BBF-4BE1-8204-85D2492381E3}" type="slidenum">
              <a:rPr lang="en-GB" smtClean="0">
                <a:solidFill>
                  <a:srgbClr val="000000"/>
                </a:solidFill>
              </a:rPr>
              <a:pPr eaLnBrk="1" hangingPunct="1">
                <a:buFont typeface="Arial" pitchFamily="34" charset="0"/>
                <a:buNone/>
              </a:pPr>
              <a:t>9</a:t>
            </a:fld>
            <a:endParaRPr lang="en-GB" smtClean="0">
              <a:solidFill>
                <a:srgbClr val="000000"/>
              </a:solidFill>
            </a:endParaRPr>
          </a:p>
        </p:txBody>
      </p:sp>
      <p:sp>
        <p:nvSpPr>
          <p:cNvPr id="4505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sp>
        <p:nvSpPr>
          <p:cNvPr id="45060" name="Rectangle 2"/>
          <p:cNvSpPr>
            <a:spLocks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eaLnBrk="1" hangingPunct="1">
              <a:buFont typeface="Arial" pitchFamily="34" charset="0"/>
              <a:buNone/>
            </a:pPr>
            <a:fld id="{165F50DC-3702-4CD4-BAB5-87C9B0296A56}" type="slidenum">
              <a:rPr lang="en-GB" smtClean="0">
                <a:solidFill>
                  <a:srgbClr val="000000"/>
                </a:solidFill>
              </a:rPr>
              <a:pPr eaLnBrk="1" hangingPunct="1">
                <a:buFont typeface="Arial" pitchFamily="34" charset="0"/>
                <a:buNone/>
              </a:pPr>
              <a:t>10</a:t>
            </a:fld>
            <a:endParaRPr lang="en-GB" smtClean="0">
              <a:solidFill>
                <a:srgbClr val="000000"/>
              </a:solidFill>
            </a:endParaRPr>
          </a:p>
        </p:txBody>
      </p:sp>
      <p:sp>
        <p:nvSpPr>
          <p:cNvPr id="4608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sp>
        <p:nvSpPr>
          <p:cNvPr id="46084" name="Rectangle 2"/>
          <p:cNvSpPr>
            <a:spLocks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eaLnBrk="1" hangingPunct="1">
              <a:buFont typeface="Arial" pitchFamily="34" charset="0"/>
              <a:buNone/>
            </a:pPr>
            <a:fld id="{C760BBF1-91A8-4FAD-9F57-25E0905F0829}" type="slidenum">
              <a:rPr lang="en-GB" smtClean="0">
                <a:solidFill>
                  <a:srgbClr val="000000"/>
                </a:solidFill>
              </a:rPr>
              <a:pPr eaLnBrk="1" hangingPunct="1">
                <a:buFont typeface="Arial" pitchFamily="34" charset="0"/>
                <a:buNone/>
              </a:pPr>
              <a:t>11</a:t>
            </a:fld>
            <a:endParaRPr lang="en-GB" smtClean="0">
              <a:solidFill>
                <a:srgbClr val="000000"/>
              </a:solidFill>
            </a:endParaRPr>
          </a:p>
        </p:txBody>
      </p:sp>
      <p:sp>
        <p:nvSpPr>
          <p:cNvPr id="47107"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sp>
        <p:nvSpPr>
          <p:cNvPr id="47108" name="Rectangle 3"/>
          <p:cNvSpPr>
            <a:spLocks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eaLnBrk="1" hangingPunct="1">
              <a:buFont typeface="Arial" pitchFamily="34" charset="0"/>
              <a:buNone/>
            </a:pPr>
            <a:fld id="{0430E849-3F8A-47A4-9EDE-FE1693A79F96}" type="slidenum">
              <a:rPr lang="en-GB" smtClean="0">
                <a:solidFill>
                  <a:srgbClr val="000000"/>
                </a:solidFill>
              </a:rPr>
              <a:pPr eaLnBrk="1" hangingPunct="1">
                <a:buFont typeface="Arial" pitchFamily="34" charset="0"/>
                <a:buNone/>
              </a:pPr>
              <a:t>14</a:t>
            </a:fld>
            <a:endParaRPr lang="en-GB" smtClean="0">
              <a:solidFill>
                <a:srgbClr val="000000"/>
              </a:solidFill>
            </a:endParaRPr>
          </a:p>
        </p:txBody>
      </p:sp>
      <p:sp>
        <p:nvSpPr>
          <p:cNvPr id="4813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sp>
        <p:nvSpPr>
          <p:cNvPr id="48132" name="Rectangle 2"/>
          <p:cNvSpPr>
            <a:spLocks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eaLnBrk="1" hangingPunct="1">
              <a:buFont typeface="Arial" pitchFamily="34" charset="0"/>
              <a:buNone/>
            </a:pPr>
            <a:fld id="{26DCE622-70F5-4B5F-8EB9-5400C6A8CCFB}" type="slidenum">
              <a:rPr lang="en-GB" smtClean="0">
                <a:solidFill>
                  <a:srgbClr val="000000"/>
                </a:solidFill>
              </a:rPr>
              <a:pPr eaLnBrk="1" hangingPunct="1">
                <a:buFont typeface="Arial" pitchFamily="34" charset="0"/>
                <a:buNone/>
              </a:pPr>
              <a:t>15</a:t>
            </a:fld>
            <a:endParaRPr lang="en-GB" smtClean="0">
              <a:solidFill>
                <a:srgbClr val="000000"/>
              </a:solidFill>
            </a:endParaRPr>
          </a:p>
        </p:txBody>
      </p:sp>
      <p:sp>
        <p:nvSpPr>
          <p:cNvPr id="4915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sp>
        <p:nvSpPr>
          <p:cNvPr id="49156" name="Rectangle 2"/>
          <p:cNvSpPr>
            <a:spLocks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eaLnBrk="1" hangingPunct="1">
              <a:buFont typeface="Arial" pitchFamily="34" charset="0"/>
              <a:buNone/>
            </a:pPr>
            <a:fld id="{CA3A474A-6CD6-4C7C-9AB5-3AA7212417F7}" type="slidenum">
              <a:rPr lang="en-GB" smtClean="0">
                <a:solidFill>
                  <a:srgbClr val="000000"/>
                </a:solidFill>
              </a:rPr>
              <a:pPr eaLnBrk="1" hangingPunct="1">
                <a:buFont typeface="Arial" pitchFamily="34" charset="0"/>
                <a:buNone/>
              </a:pPr>
              <a:t>20</a:t>
            </a:fld>
            <a:endParaRPr lang="en-GB" smtClean="0">
              <a:solidFill>
                <a:srgbClr val="000000"/>
              </a:solidFill>
            </a:endParaRPr>
          </a:p>
        </p:txBody>
      </p:sp>
      <p:sp>
        <p:nvSpPr>
          <p:cNvPr id="5017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sp>
        <p:nvSpPr>
          <p:cNvPr id="50180" name="Rectangle 2"/>
          <p:cNvSpPr>
            <a:spLocks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E40B4B07-F3FC-478B-947E-0E8242857DAE}" type="slidenum">
              <a:rPr lang="en-GB"/>
              <a:pPr>
                <a:defRPr/>
              </a:pPr>
              <a:t>‹#›</a:t>
            </a:fld>
            <a:endParaRPr lang="en-GB"/>
          </a:p>
        </p:txBody>
      </p:sp>
    </p:spTree>
    <p:extLst>
      <p:ext uri="{BB962C8B-B14F-4D97-AF65-F5344CB8AC3E}">
        <p14:creationId xmlns:p14="http://schemas.microsoft.com/office/powerpoint/2010/main" val="1183925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117937F7-299F-4376-B3AF-684A4F9585AE}" type="slidenum">
              <a:rPr lang="en-GB"/>
              <a:pPr>
                <a:defRPr/>
              </a:pPr>
              <a:t>‹#›</a:t>
            </a:fld>
            <a:endParaRPr lang="en-GB"/>
          </a:p>
        </p:txBody>
      </p:sp>
    </p:spTree>
    <p:extLst>
      <p:ext uri="{BB962C8B-B14F-4D97-AF65-F5344CB8AC3E}">
        <p14:creationId xmlns:p14="http://schemas.microsoft.com/office/powerpoint/2010/main" val="2946264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69027B28-A555-49EF-BE53-F14B5C78F94E}" type="slidenum">
              <a:rPr lang="en-GB"/>
              <a:pPr>
                <a:defRPr/>
              </a:pPr>
              <a:t>‹#›</a:t>
            </a:fld>
            <a:endParaRPr lang="en-GB"/>
          </a:p>
        </p:txBody>
      </p:sp>
    </p:spTree>
    <p:extLst>
      <p:ext uri="{BB962C8B-B14F-4D97-AF65-F5344CB8AC3E}">
        <p14:creationId xmlns:p14="http://schemas.microsoft.com/office/powerpoint/2010/main" val="126219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7FA2B8F2-6799-4D2E-961C-2E2DE8911C93}" type="slidenum">
              <a:rPr lang="en-GB"/>
              <a:pPr>
                <a:defRPr/>
              </a:pPr>
              <a:t>‹#›</a:t>
            </a:fld>
            <a:endParaRPr lang="en-GB"/>
          </a:p>
        </p:txBody>
      </p:sp>
    </p:spTree>
    <p:extLst>
      <p:ext uri="{BB962C8B-B14F-4D97-AF65-F5344CB8AC3E}">
        <p14:creationId xmlns:p14="http://schemas.microsoft.com/office/powerpoint/2010/main" val="331293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956AA6A8-CB5A-4B56-A90A-37E27331DB68}" type="slidenum">
              <a:rPr lang="en-GB"/>
              <a:pPr>
                <a:defRPr/>
              </a:pPr>
              <a:t>‹#›</a:t>
            </a:fld>
            <a:endParaRPr lang="en-GB"/>
          </a:p>
        </p:txBody>
      </p:sp>
    </p:spTree>
    <p:extLst>
      <p:ext uri="{BB962C8B-B14F-4D97-AF65-F5344CB8AC3E}">
        <p14:creationId xmlns:p14="http://schemas.microsoft.com/office/powerpoint/2010/main" val="298782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31E737CB-EB74-40DA-B168-F923539EDA08}" type="slidenum">
              <a:rPr lang="en-GB"/>
              <a:pPr>
                <a:defRPr/>
              </a:pPr>
              <a:t>‹#›</a:t>
            </a:fld>
            <a:endParaRPr lang="en-GB"/>
          </a:p>
        </p:txBody>
      </p:sp>
    </p:spTree>
    <p:extLst>
      <p:ext uri="{BB962C8B-B14F-4D97-AF65-F5344CB8AC3E}">
        <p14:creationId xmlns:p14="http://schemas.microsoft.com/office/powerpoint/2010/main" val="3917940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137B8251-A2C5-4D73-B349-9FAAD90C311E}" type="slidenum">
              <a:rPr lang="en-GB"/>
              <a:pPr>
                <a:defRPr/>
              </a:pPr>
              <a:t>‹#›</a:t>
            </a:fld>
            <a:endParaRPr lang="en-GB"/>
          </a:p>
        </p:txBody>
      </p:sp>
    </p:spTree>
    <p:extLst>
      <p:ext uri="{BB962C8B-B14F-4D97-AF65-F5344CB8AC3E}">
        <p14:creationId xmlns:p14="http://schemas.microsoft.com/office/powerpoint/2010/main" val="397982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30686743-CA25-41CC-A4B8-76DA60AD1AB1}" type="slidenum">
              <a:rPr lang="en-GB"/>
              <a:pPr>
                <a:defRPr/>
              </a:pPr>
              <a:t>‹#›</a:t>
            </a:fld>
            <a:endParaRPr lang="en-GB"/>
          </a:p>
        </p:txBody>
      </p:sp>
    </p:spTree>
    <p:extLst>
      <p:ext uri="{BB962C8B-B14F-4D97-AF65-F5344CB8AC3E}">
        <p14:creationId xmlns:p14="http://schemas.microsoft.com/office/powerpoint/2010/main" val="427806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43C9056A-8D9A-42CB-AF90-A253C4FDD33B}" type="slidenum">
              <a:rPr lang="en-GB"/>
              <a:pPr>
                <a:defRPr/>
              </a:pPr>
              <a:t>‹#›</a:t>
            </a:fld>
            <a:endParaRPr lang="en-GB"/>
          </a:p>
        </p:txBody>
      </p:sp>
    </p:spTree>
    <p:extLst>
      <p:ext uri="{BB962C8B-B14F-4D97-AF65-F5344CB8AC3E}">
        <p14:creationId xmlns:p14="http://schemas.microsoft.com/office/powerpoint/2010/main" val="515544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9D677BFF-8C88-4D3D-BE1F-22FA95302CF6}" type="slidenum">
              <a:rPr lang="en-GB"/>
              <a:pPr>
                <a:defRPr/>
              </a:pPr>
              <a:t>‹#›</a:t>
            </a:fld>
            <a:endParaRPr lang="en-GB"/>
          </a:p>
        </p:txBody>
      </p:sp>
    </p:spTree>
    <p:extLst>
      <p:ext uri="{BB962C8B-B14F-4D97-AF65-F5344CB8AC3E}">
        <p14:creationId xmlns:p14="http://schemas.microsoft.com/office/powerpoint/2010/main" val="426954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CD9C468F-C782-43E1-B064-A0B0BA25BA98}" type="slidenum">
              <a:rPr lang="en-GB"/>
              <a:pPr>
                <a:defRPr/>
              </a:pPr>
              <a:t>‹#›</a:t>
            </a:fld>
            <a:endParaRPr lang="en-GB"/>
          </a:p>
        </p:txBody>
      </p:sp>
    </p:spTree>
    <p:extLst>
      <p:ext uri="{BB962C8B-B14F-4D97-AF65-F5344CB8AC3E}">
        <p14:creationId xmlns:p14="http://schemas.microsoft.com/office/powerpoint/2010/main" val="375850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50980"/>
          </a:srgbClr>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charset="0"/>
              </a:defRPr>
            </a:lvl1pPr>
          </a:lstStyle>
          <a:p>
            <a:pPr>
              <a:defRPr/>
            </a:pPr>
            <a:endParaRPr lang="en-GB"/>
          </a:p>
        </p:txBody>
      </p:sp>
      <p:sp>
        <p:nvSpPr>
          <p:cNvPr id="1028" name="Rectangle 4"/>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charset="0"/>
              </a:defRPr>
            </a:lvl1pPr>
          </a:lstStyle>
          <a:p>
            <a:pPr>
              <a:defRPr/>
            </a:pPr>
            <a:endParaRPr lang="en-GB"/>
          </a:p>
        </p:txBody>
      </p:sp>
      <p:sp>
        <p:nvSpPr>
          <p:cNvPr id="1029"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charset="0"/>
              </a:defRPr>
            </a:lvl1pPr>
          </a:lstStyle>
          <a:p>
            <a:pPr>
              <a:defRPr/>
            </a:pPr>
            <a:fld id="{2E73A94A-A638-4BA5-A5B4-275A13124A4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Arial" pitchFamily="34"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Arial" pitchFamily="34"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Arial" pitchFamily="34"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Arial" pitchFamily="34"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Arial" pitchFamily="34" charset="0"/>
        <a:defRPr sz="4400">
          <a:solidFill>
            <a:srgbClr val="000000"/>
          </a:solidFill>
          <a:latin typeface="Arial" charset="0"/>
          <a:cs typeface="Arial" charset="0"/>
        </a:defRPr>
      </a:lvl5pPr>
      <a:lvl6pPr marL="457200" algn="ctr" defTabSz="449263" rtl="0" fontAlgn="base">
        <a:spcBef>
          <a:spcPct val="0"/>
        </a:spcBef>
        <a:spcAft>
          <a:spcPct val="0"/>
        </a:spcAft>
        <a:buClr>
          <a:srgbClr val="000000"/>
        </a:buClr>
        <a:buSzPct val="100000"/>
        <a:buFont typeface="Arial" charset="0"/>
        <a:defRPr sz="4400">
          <a:solidFill>
            <a:srgbClr val="000000"/>
          </a:solidFill>
          <a:latin typeface="Arial" charset="0"/>
          <a:cs typeface="Arial" charset="0"/>
        </a:defRPr>
      </a:lvl6pPr>
      <a:lvl7pPr marL="914400" algn="ctr" defTabSz="449263" rtl="0" fontAlgn="base">
        <a:spcBef>
          <a:spcPct val="0"/>
        </a:spcBef>
        <a:spcAft>
          <a:spcPct val="0"/>
        </a:spcAft>
        <a:buClr>
          <a:srgbClr val="000000"/>
        </a:buClr>
        <a:buSzPct val="100000"/>
        <a:buFont typeface="Arial" charset="0"/>
        <a:defRPr sz="4400">
          <a:solidFill>
            <a:srgbClr val="000000"/>
          </a:solidFill>
          <a:latin typeface="Arial" charset="0"/>
          <a:cs typeface="Arial" charset="0"/>
        </a:defRPr>
      </a:lvl7pPr>
      <a:lvl8pPr marL="1371600" algn="ctr" defTabSz="449263" rtl="0" fontAlgn="base">
        <a:spcBef>
          <a:spcPct val="0"/>
        </a:spcBef>
        <a:spcAft>
          <a:spcPct val="0"/>
        </a:spcAft>
        <a:buClr>
          <a:srgbClr val="000000"/>
        </a:buClr>
        <a:buSzPct val="100000"/>
        <a:buFont typeface="Arial" charset="0"/>
        <a:defRPr sz="4400">
          <a:solidFill>
            <a:srgbClr val="000000"/>
          </a:solidFill>
          <a:latin typeface="Arial" charset="0"/>
          <a:cs typeface="Arial" charset="0"/>
        </a:defRPr>
      </a:lvl8pPr>
      <a:lvl9pPr marL="1828800" algn="ctr" defTabSz="449263" rtl="0" fontAlgn="base">
        <a:spcBef>
          <a:spcPct val="0"/>
        </a:spcBef>
        <a:spcAft>
          <a:spcPct val="0"/>
        </a:spcAft>
        <a:buClr>
          <a:srgbClr val="000000"/>
        </a:buClr>
        <a:buSzPct val="100000"/>
        <a:buFont typeface="Arial" charset="0"/>
        <a:defRPr sz="4400">
          <a:solidFill>
            <a:srgbClr val="000000"/>
          </a:solidFill>
          <a:latin typeface="Arial" charset="0"/>
          <a:cs typeface="Arial" charset="0"/>
        </a:defRPr>
      </a:lvl9pPr>
    </p:titleStyle>
    <p:bodyStyle>
      <a:lvl1pPr marL="341313" indent="-341313" algn="l" defTabSz="449263" rtl="0" eaLnBrk="0" fontAlgn="base" hangingPunct="0">
        <a:spcBef>
          <a:spcPts val="800"/>
        </a:spcBef>
        <a:spcAft>
          <a:spcPct val="0"/>
        </a:spcAft>
        <a:buClr>
          <a:srgbClr val="000000"/>
        </a:buClr>
        <a:buSzPct val="100000"/>
        <a:buFont typeface="Arial" pitchFamily="34" charset="0"/>
        <a:buChar char="•"/>
        <a:defRPr sz="3200">
          <a:solidFill>
            <a:srgbClr val="000000"/>
          </a:solidFill>
          <a:latin typeface="+mn-lt"/>
          <a:ea typeface="+mn-ea"/>
          <a:cs typeface="+mn-cs"/>
        </a:defRPr>
      </a:lvl1pPr>
      <a:lvl2pPr marL="741363" indent="-284163" algn="l" defTabSz="449263" rtl="0" eaLnBrk="0" fontAlgn="base" hangingPunct="0">
        <a:spcBef>
          <a:spcPts val="700"/>
        </a:spcBef>
        <a:spcAft>
          <a:spcPct val="0"/>
        </a:spcAft>
        <a:buClr>
          <a:srgbClr val="000000"/>
        </a:buClr>
        <a:buSzPct val="100000"/>
        <a:buFont typeface="Arial" pitchFamily="34"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Arial" pitchFamily="34"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Arial" pitchFamily="34"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Arial" pitchFamily="34" charset="0"/>
        <a:buChar char="»"/>
        <a:defRPr sz="2000">
          <a:solidFill>
            <a:srgbClr val="000000"/>
          </a:solidFill>
          <a:latin typeface="+mn-lt"/>
          <a:cs typeface="+mn-cs"/>
        </a:defRPr>
      </a:lvl5pPr>
      <a:lvl6pPr marL="25146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6pPr>
      <a:lvl7pPr marL="29718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7pPr>
      <a:lvl8pPr marL="34290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8pPr>
      <a:lvl9pPr marL="38862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GB" sz="3600" smtClean="0"/>
              <a:t>F211</a:t>
            </a:r>
            <a:br>
              <a:rPr lang="en-GB" sz="3600" smtClean="0"/>
            </a:br>
            <a:r>
              <a:rPr lang="en-GB" sz="3600" smtClean="0"/>
              <a:t>Exchange and Transport Lungs</a:t>
            </a:r>
          </a:p>
        </p:txBody>
      </p:sp>
      <p:sp>
        <p:nvSpPr>
          <p:cNvPr id="2051" name="Subtitle 2"/>
          <p:cNvSpPr>
            <a:spLocks noGrp="1"/>
          </p:cNvSpPr>
          <p:nvPr>
            <p:ph type="subTitle" idx="1"/>
          </p:nvPr>
        </p:nvSpPr>
        <p:spPr>
          <a:xfrm>
            <a:off x="1371600" y="3886200"/>
            <a:ext cx="6400800" cy="2638425"/>
          </a:xfrm>
        </p:spPr>
        <p:txBody>
          <a:bodyPr/>
          <a:lstStyle/>
          <a:p>
            <a:pPr eaLnBrk="1" hangingPunct="1"/>
            <a:r>
              <a:rPr lang="en-GB" sz="2000" smtClean="0"/>
              <a:t>What do animals need to gain from their environment to stay alive? How do these substances get to cells?</a:t>
            </a:r>
          </a:p>
          <a:p>
            <a:pPr eaLnBrk="1" hangingPunct="1"/>
            <a:r>
              <a:rPr lang="en-GB" sz="2000" smtClean="0"/>
              <a:t>What do plants need to gain from their environment to stay alive? How do these substances get to cells?</a:t>
            </a:r>
          </a:p>
          <a:p>
            <a:pPr eaLnBrk="1" hangingPunct="1"/>
            <a:r>
              <a:rPr lang="en-GB" sz="2000" smtClean="0"/>
              <a:t>Give 2 examples of wastes that living organisms have to get rid of somehow. How does the waste get from the cells to where it is excreted?</a:t>
            </a:r>
          </a:p>
          <a:p>
            <a:pPr eaLnBrk="1" hangingPunct="1"/>
            <a:endParaRPr lang="en-GB" sz="2000" smtClean="0"/>
          </a:p>
          <a:p>
            <a:pPr eaLnBrk="1" hangingPunct="1"/>
            <a:endParaRPr lang="en-GB" smtClean="0"/>
          </a:p>
        </p:txBody>
      </p:sp>
      <p:pic>
        <p:nvPicPr>
          <p:cNvPr id="2052" name="Picture 4" descr="http://t3.gstatic.com/images?q=tbn:utsHOlpDZ0uB6M:http://www.louisvilleky.gov/NR/rdonlyres/92839238-2EEB-48C4-8ACC-FCC1C6547CD9/0/LungsShake175x171.gif&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981075"/>
            <a:ext cx="17557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457200" y="260350"/>
            <a:ext cx="8229600" cy="865188"/>
          </a:xfrm>
        </p:spPr>
        <p:txBody>
          <a:bodyPr/>
          <a:lstStyle/>
          <a:p>
            <a:pPr algn="ct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smtClean="0"/>
              <a:t>The Lungs and Associated Structures</a:t>
            </a:r>
          </a:p>
          <a:p>
            <a:pPr algn="ct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smtClean="0"/>
              <a:t>(familiar from KS3 and KS4)</a:t>
            </a:r>
          </a:p>
        </p:txBody>
      </p:sp>
      <p:sp>
        <p:nvSpPr>
          <p:cNvPr id="11267" name="Text Box 3"/>
          <p:cNvSpPr txBox="1">
            <a:spLocks noChangeArrowheads="1"/>
          </p:cNvSpPr>
          <p:nvPr/>
        </p:nvSpPr>
        <p:spPr bwMode="auto">
          <a:xfrm>
            <a:off x="4953000" y="3048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pic>
        <p:nvPicPr>
          <p:cNvPr id="11268" name="Picture 7" descr="S691806_aw_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268413"/>
            <a:ext cx="64135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7"/>
          <p:cNvSpPr>
            <a:spLocks noGrp="1"/>
          </p:cNvSpPr>
          <p:nvPr>
            <p:ph type="title"/>
          </p:nvPr>
        </p:nvSpPr>
        <p:spPr>
          <a:xfrm>
            <a:off x="457200" y="620713"/>
            <a:ext cx="8228013" cy="576262"/>
          </a:xfrm>
        </p:spPr>
        <p:txBody>
          <a:bodyPr/>
          <a:lstStyle/>
          <a:p>
            <a:pPr eaLnBrk="1" hangingPunct="1"/>
            <a:r>
              <a:rPr lang="en-GB" sz="2800" smtClean="0"/>
              <a:t>Features of the mammalian lung that enable efficient gas exchange</a:t>
            </a:r>
            <a:r>
              <a:rPr lang="en-GB" smtClean="0"/>
              <a:t/>
            </a:r>
            <a:br>
              <a:rPr lang="en-GB" smtClean="0"/>
            </a:br>
            <a:endParaRPr lang="en-GB" smtClean="0"/>
          </a:p>
        </p:txBody>
      </p:sp>
      <p:sp>
        <p:nvSpPr>
          <p:cNvPr id="12291" name="Rectangle 3"/>
          <p:cNvSpPr>
            <a:spLocks noGrp="1" noChangeArrowheads="1"/>
          </p:cNvSpPr>
          <p:nvPr>
            <p:ph sz="half" idx="1"/>
          </p:nvPr>
        </p:nvSpPr>
        <p:spPr/>
        <p:txBody>
          <a:bodyPr/>
          <a:lstStyle/>
          <a:p>
            <a:pPr algn="ctr" eaLnBrk="1" hangingPunct="1">
              <a:lnSpc>
                <a:spcPct val="90000"/>
              </a:lnSpc>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mtClean="0"/>
          </a:p>
        </p:txBody>
      </p:sp>
      <p:sp>
        <p:nvSpPr>
          <p:cNvPr id="12292" name="Content Placeholder 8"/>
          <p:cNvSpPr>
            <a:spLocks noGrp="1"/>
          </p:cNvSpPr>
          <p:nvPr>
            <p:ph sz="half" idx="2"/>
          </p:nvPr>
        </p:nvSpPr>
        <p:spPr>
          <a:xfrm>
            <a:off x="3995738" y="1196975"/>
            <a:ext cx="4968875" cy="5327650"/>
          </a:xfrm>
        </p:spPr>
        <p:txBody>
          <a:bodyPr/>
          <a:lstStyle/>
          <a:p>
            <a:pPr eaLnBrk="1" hangingPunct="1"/>
            <a:r>
              <a:rPr lang="en-GB" sz="1600" smtClean="0"/>
              <a:t>Individual alveoli are only100-300 micrometers across, very numerous ( about 300-500 million) total surface area = approx 70 m</a:t>
            </a:r>
            <a:r>
              <a:rPr lang="en-GB" sz="1600" baseline="30000" smtClean="0"/>
              <a:t>2</a:t>
            </a:r>
          </a:p>
          <a:p>
            <a:pPr eaLnBrk="1" hangingPunct="1"/>
            <a:r>
              <a:rPr lang="en-GB" sz="1600" smtClean="0"/>
              <a:t>Alveoli walls are one cell thick, plasma membranes surround a very thin layer of cytoplasm.</a:t>
            </a:r>
          </a:p>
          <a:p>
            <a:pPr eaLnBrk="1" hangingPunct="1"/>
            <a:r>
              <a:rPr lang="en-GB" sz="1600" smtClean="0"/>
              <a:t>Capillary wall is only one cell thick</a:t>
            </a:r>
          </a:p>
          <a:p>
            <a:pPr eaLnBrk="1" hangingPunct="1"/>
            <a:r>
              <a:rPr lang="en-GB" sz="1600" smtClean="0"/>
              <a:t>Cells are squamous, flattened</a:t>
            </a:r>
          </a:p>
          <a:p>
            <a:pPr eaLnBrk="1" hangingPunct="1"/>
            <a:r>
              <a:rPr lang="en-GB" sz="1600" smtClean="0"/>
              <a:t>Capillaries in close contact with alveolus wall</a:t>
            </a:r>
          </a:p>
          <a:p>
            <a:pPr eaLnBrk="1" hangingPunct="1"/>
            <a:r>
              <a:rPr lang="en-GB" sz="1600" smtClean="0"/>
              <a:t>Capillaries very narrow so RBCs are squeezed close to the walls and so close to the air in the alveoli</a:t>
            </a:r>
          </a:p>
          <a:p>
            <a:pPr eaLnBrk="1" hangingPunct="1"/>
            <a:r>
              <a:rPr lang="en-GB" sz="1600" smtClean="0"/>
              <a:t>Total diffusion distance from inside alveolus to inside RBC is only about 1 micrometer</a:t>
            </a:r>
          </a:p>
          <a:p>
            <a:pPr eaLnBrk="1" hangingPunct="1"/>
            <a:r>
              <a:rPr lang="en-GB" sz="1600" smtClean="0"/>
              <a:t>Surfactant stops alveoli collapsing due to cohesion of water when air pressure is low</a:t>
            </a:r>
          </a:p>
          <a:p>
            <a:pPr eaLnBrk="1" hangingPunct="1"/>
            <a:r>
              <a:rPr lang="en-GB" sz="1600" smtClean="0"/>
              <a:t>Ventilation  and blood transport maintains concentration gradients of  oxygen and carbon dioxide for efficient gas exchange</a:t>
            </a:r>
          </a:p>
          <a:p>
            <a:pPr eaLnBrk="1" hangingPunct="1"/>
            <a:endParaRPr lang="en-GB" sz="1800" baseline="30000" smtClean="0"/>
          </a:p>
          <a:p>
            <a:pPr eaLnBrk="1" hangingPunct="1"/>
            <a:endParaRPr lang="en-GB" sz="2000" smtClean="0"/>
          </a:p>
        </p:txBody>
      </p:sp>
      <p:sp>
        <p:nvSpPr>
          <p:cNvPr id="12293" name="Text Box 4"/>
          <p:cNvSpPr txBox="1">
            <a:spLocks noChangeArrowheads="1"/>
          </p:cNvSpPr>
          <p:nvPr/>
        </p:nvSpPr>
        <p:spPr bwMode="auto">
          <a:xfrm>
            <a:off x="4953000" y="3048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pic>
        <p:nvPicPr>
          <p:cNvPr id="12294" name="Picture 7" descr="S691806_aw_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96975"/>
            <a:ext cx="3455987"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mtClean="0"/>
              <a:t>Muscles involved in ventilation</a:t>
            </a:r>
          </a:p>
        </p:txBody>
      </p:sp>
      <p:sp>
        <p:nvSpPr>
          <p:cNvPr id="13315" name="Content Placeholder 2"/>
          <p:cNvSpPr>
            <a:spLocks noGrp="1"/>
          </p:cNvSpPr>
          <p:nvPr>
            <p:ph idx="1"/>
          </p:nvPr>
        </p:nvSpPr>
        <p:spPr/>
        <p:txBody>
          <a:bodyPr/>
          <a:lstStyle/>
          <a:p>
            <a:endParaRPr lang="en-US" smtClean="0"/>
          </a:p>
        </p:txBody>
      </p:sp>
      <p:pic>
        <p:nvPicPr>
          <p:cNvPr id="13316" name="Picture 2" descr="http://faculty.ccri.edu/kamontgomery/respiratory%20musc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84313"/>
            <a:ext cx="864235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4"/>
          <p:cNvSpPr>
            <a:spLocks noChangeArrowheads="1"/>
          </p:cNvSpPr>
          <p:nvPr/>
        </p:nvSpPr>
        <p:spPr bwMode="auto">
          <a:xfrm>
            <a:off x="900113" y="2420938"/>
            <a:ext cx="1727200" cy="5762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3318" name="Freeform 7"/>
          <p:cNvSpPr>
            <a:spLocks/>
          </p:cNvSpPr>
          <p:nvPr/>
        </p:nvSpPr>
        <p:spPr bwMode="auto">
          <a:xfrm>
            <a:off x="2476500" y="2432050"/>
            <a:ext cx="785813" cy="709613"/>
          </a:xfrm>
          <a:custGeom>
            <a:avLst/>
            <a:gdLst>
              <a:gd name="T0" fmla="*/ 99123 w 785535"/>
              <a:gd name="T1" fmla="*/ 27661 h 710719"/>
              <a:gd name="T2" fmla="*/ 758506 w 785535"/>
              <a:gd name="T3" fmla="*/ 40321 h 710719"/>
              <a:gd name="T4" fmla="*/ 745577 w 785535"/>
              <a:gd name="T5" fmla="*/ 128941 h 710719"/>
              <a:gd name="T6" fmla="*/ 655074 w 785535"/>
              <a:gd name="T7" fmla="*/ 217563 h 710719"/>
              <a:gd name="T8" fmla="*/ 616288 w 785535"/>
              <a:gd name="T9" fmla="*/ 242882 h 710719"/>
              <a:gd name="T10" fmla="*/ 616288 w 785535"/>
              <a:gd name="T11" fmla="*/ 521406 h 710719"/>
              <a:gd name="T12" fmla="*/ 538711 w 785535"/>
              <a:gd name="T13" fmla="*/ 546728 h 710719"/>
              <a:gd name="T14" fmla="*/ 499925 w 785535"/>
              <a:gd name="T15" fmla="*/ 572045 h 710719"/>
              <a:gd name="T16" fmla="*/ 461139 w 785535"/>
              <a:gd name="T17" fmla="*/ 622686 h 710719"/>
              <a:gd name="T18" fmla="*/ 448207 w 785535"/>
              <a:gd name="T19" fmla="*/ 660666 h 710719"/>
              <a:gd name="T20" fmla="*/ 370635 w 785535"/>
              <a:gd name="T21" fmla="*/ 698647 h 710719"/>
              <a:gd name="T22" fmla="*/ 318919 w 785535"/>
              <a:gd name="T23" fmla="*/ 673327 h 710719"/>
              <a:gd name="T24" fmla="*/ 241340 w 785535"/>
              <a:gd name="T25" fmla="*/ 622686 h 710719"/>
              <a:gd name="T26" fmla="*/ 202557 w 785535"/>
              <a:gd name="T27" fmla="*/ 597366 h 710719"/>
              <a:gd name="T28" fmla="*/ 137913 w 785535"/>
              <a:gd name="T29" fmla="*/ 584706 h 710719"/>
              <a:gd name="T30" fmla="*/ 99123 w 785535"/>
              <a:gd name="T31" fmla="*/ 572045 h 710719"/>
              <a:gd name="T32" fmla="*/ 99123 w 785535"/>
              <a:gd name="T33" fmla="*/ 78301 h 710719"/>
              <a:gd name="T34" fmla="*/ 137913 w 785535"/>
              <a:gd name="T35" fmla="*/ 65641 h 710719"/>
              <a:gd name="T36" fmla="*/ 163770 w 785535"/>
              <a:gd name="T37" fmla="*/ 27661 h 710719"/>
              <a:gd name="T38" fmla="*/ 99123 w 785535"/>
              <a:gd name="T39" fmla="*/ 27661 h 7107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5535"/>
              <a:gd name="T61" fmla="*/ 0 h 710719"/>
              <a:gd name="T62" fmla="*/ 785535 w 785535"/>
              <a:gd name="T63" fmla="*/ 710719 h 7107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5535" h="710719">
                <a:moveTo>
                  <a:pt x="98738" y="28139"/>
                </a:moveTo>
                <a:cubicBezTo>
                  <a:pt x="197476" y="30286"/>
                  <a:pt x="539328" y="6421"/>
                  <a:pt x="755560" y="41018"/>
                </a:cubicBezTo>
                <a:cubicBezTo>
                  <a:pt x="785535" y="45814"/>
                  <a:pt x="748634" y="101404"/>
                  <a:pt x="742681" y="131170"/>
                </a:cubicBezTo>
                <a:cubicBezTo>
                  <a:pt x="730475" y="192199"/>
                  <a:pt x="717238" y="178182"/>
                  <a:pt x="652529" y="221322"/>
                </a:cubicBezTo>
                <a:lnTo>
                  <a:pt x="613893" y="247080"/>
                </a:lnTo>
                <a:cubicBezTo>
                  <a:pt x="624206" y="329591"/>
                  <a:pt x="646712" y="455400"/>
                  <a:pt x="613893" y="530415"/>
                </a:cubicBezTo>
                <a:cubicBezTo>
                  <a:pt x="603010" y="555290"/>
                  <a:pt x="559210" y="541112"/>
                  <a:pt x="536619" y="556173"/>
                </a:cubicBezTo>
                <a:lnTo>
                  <a:pt x="497983" y="581930"/>
                </a:lnTo>
                <a:cubicBezTo>
                  <a:pt x="485104" y="599102"/>
                  <a:pt x="469996" y="614809"/>
                  <a:pt x="459346" y="633446"/>
                </a:cubicBezTo>
                <a:cubicBezTo>
                  <a:pt x="452611" y="645233"/>
                  <a:pt x="454947" y="661481"/>
                  <a:pt x="446467" y="672082"/>
                </a:cubicBezTo>
                <a:cubicBezTo>
                  <a:pt x="428309" y="694779"/>
                  <a:pt x="394647" y="702235"/>
                  <a:pt x="369194" y="710719"/>
                </a:cubicBezTo>
                <a:cubicBezTo>
                  <a:pt x="352022" y="702133"/>
                  <a:pt x="333301" y="696120"/>
                  <a:pt x="317678" y="684961"/>
                </a:cubicBezTo>
                <a:cubicBezTo>
                  <a:pt x="233265" y="624666"/>
                  <a:pt x="323286" y="661073"/>
                  <a:pt x="240405" y="633446"/>
                </a:cubicBezTo>
                <a:cubicBezTo>
                  <a:pt x="227526" y="624860"/>
                  <a:pt x="216262" y="613123"/>
                  <a:pt x="201769" y="607688"/>
                </a:cubicBezTo>
                <a:cubicBezTo>
                  <a:pt x="181273" y="600002"/>
                  <a:pt x="158610" y="600118"/>
                  <a:pt x="137374" y="594809"/>
                </a:cubicBezTo>
                <a:cubicBezTo>
                  <a:pt x="124204" y="591516"/>
                  <a:pt x="111617" y="586223"/>
                  <a:pt x="98738" y="581930"/>
                </a:cubicBezTo>
                <a:cubicBezTo>
                  <a:pt x="39509" y="404247"/>
                  <a:pt x="56536" y="470028"/>
                  <a:pt x="98738" y="79654"/>
                </a:cubicBezTo>
                <a:cubicBezTo>
                  <a:pt x="100197" y="66157"/>
                  <a:pt x="124495" y="71068"/>
                  <a:pt x="137374" y="66775"/>
                </a:cubicBezTo>
                <a:cubicBezTo>
                  <a:pt x="145960" y="53896"/>
                  <a:pt x="166168" y="43317"/>
                  <a:pt x="163132" y="28139"/>
                </a:cubicBezTo>
                <a:cubicBezTo>
                  <a:pt x="157504" y="0"/>
                  <a:pt x="0" y="25993"/>
                  <a:pt x="98738" y="28139"/>
                </a:cubicBez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3319" name="Freeform 10"/>
          <p:cNvSpPr>
            <a:spLocks/>
          </p:cNvSpPr>
          <p:nvPr/>
        </p:nvSpPr>
        <p:spPr bwMode="auto">
          <a:xfrm>
            <a:off x="4822825" y="3644900"/>
            <a:ext cx="863600" cy="1008063"/>
          </a:xfrm>
          <a:custGeom>
            <a:avLst/>
            <a:gdLst>
              <a:gd name="T0" fmla="*/ 149284 w 862916"/>
              <a:gd name="T1" fmla="*/ 29136 h 1111303"/>
              <a:gd name="T2" fmla="*/ 240225 w 862916"/>
              <a:gd name="T3" fmla="*/ 9150 h 1111303"/>
              <a:gd name="T4" fmla="*/ 370141 w 862916"/>
              <a:gd name="T5" fmla="*/ 1155 h 1111303"/>
              <a:gd name="T6" fmla="*/ 824847 w 862916"/>
              <a:gd name="T7" fmla="*/ 5152 h 1111303"/>
              <a:gd name="T8" fmla="*/ 837839 w 862916"/>
              <a:gd name="T9" fmla="*/ 17143 h 1111303"/>
              <a:gd name="T10" fmla="*/ 798865 w 862916"/>
              <a:gd name="T11" fmla="*/ 109080 h 1111303"/>
              <a:gd name="T12" fmla="*/ 759890 w 862916"/>
              <a:gd name="T13" fmla="*/ 121072 h 1111303"/>
              <a:gd name="T14" fmla="*/ 707924 w 862916"/>
              <a:gd name="T15" fmla="*/ 145056 h 1111303"/>
              <a:gd name="T16" fmla="*/ 694932 w 862916"/>
              <a:gd name="T17" fmla="*/ 185028 h 1111303"/>
              <a:gd name="T18" fmla="*/ 642964 w 862916"/>
              <a:gd name="T19" fmla="*/ 209011 h 1111303"/>
              <a:gd name="T20" fmla="*/ 590999 w 862916"/>
              <a:gd name="T21" fmla="*/ 232994 h 1111303"/>
              <a:gd name="T22" fmla="*/ 552025 w 862916"/>
              <a:gd name="T23" fmla="*/ 248983 h 1111303"/>
              <a:gd name="T24" fmla="*/ 513048 w 862916"/>
              <a:gd name="T25" fmla="*/ 256978 h 1111303"/>
              <a:gd name="T26" fmla="*/ 435099 w 862916"/>
              <a:gd name="T27" fmla="*/ 288956 h 1111303"/>
              <a:gd name="T28" fmla="*/ 409117 w 862916"/>
              <a:gd name="T29" fmla="*/ 300949 h 1111303"/>
              <a:gd name="T30" fmla="*/ 331165 w 862916"/>
              <a:gd name="T31" fmla="*/ 316936 h 1111303"/>
              <a:gd name="T32" fmla="*/ 240225 w 862916"/>
              <a:gd name="T33" fmla="*/ 340920 h 1111303"/>
              <a:gd name="T34" fmla="*/ 188259 w 862916"/>
              <a:gd name="T35" fmla="*/ 344918 h 1111303"/>
              <a:gd name="T36" fmla="*/ 136292 w 862916"/>
              <a:gd name="T37" fmla="*/ 340920 h 1111303"/>
              <a:gd name="T38" fmla="*/ 123300 w 862916"/>
              <a:gd name="T39" fmla="*/ 328929 h 1111303"/>
              <a:gd name="T40" fmla="*/ 97319 w 862916"/>
              <a:gd name="T41" fmla="*/ 316936 h 1111303"/>
              <a:gd name="T42" fmla="*/ 84326 w 862916"/>
              <a:gd name="T43" fmla="*/ 304946 h 1111303"/>
              <a:gd name="T44" fmla="*/ 32360 w 862916"/>
              <a:gd name="T45" fmla="*/ 280962 h 1111303"/>
              <a:gd name="T46" fmla="*/ 19364 w 862916"/>
              <a:gd name="T47" fmla="*/ 260975 h 1111303"/>
              <a:gd name="T48" fmla="*/ 6375 w 862916"/>
              <a:gd name="T49" fmla="*/ 248983 h 1111303"/>
              <a:gd name="T50" fmla="*/ 32360 w 862916"/>
              <a:gd name="T51" fmla="*/ 149053 h 1111303"/>
              <a:gd name="T52" fmla="*/ 58342 w 862916"/>
              <a:gd name="T53" fmla="*/ 89094 h 1111303"/>
              <a:gd name="T54" fmla="*/ 71332 w 862916"/>
              <a:gd name="T55" fmla="*/ 77103 h 1111303"/>
              <a:gd name="T56" fmla="*/ 149284 w 862916"/>
              <a:gd name="T57" fmla="*/ 41127 h 1111303"/>
              <a:gd name="T58" fmla="*/ 175267 w 862916"/>
              <a:gd name="T59" fmla="*/ 29136 h 1111303"/>
              <a:gd name="T60" fmla="*/ 149284 w 862916"/>
              <a:gd name="T61" fmla="*/ 29136 h 11113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2916"/>
              <a:gd name="T94" fmla="*/ 0 h 1111303"/>
              <a:gd name="T95" fmla="*/ 862916 w 862916"/>
              <a:gd name="T96" fmla="*/ 1111303 h 111130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2916" h="1111303">
                <a:moveTo>
                  <a:pt x="147988" y="93872"/>
                </a:moveTo>
                <a:cubicBezTo>
                  <a:pt x="178039" y="72407"/>
                  <a:pt x="203992" y="43539"/>
                  <a:pt x="238140" y="29478"/>
                </a:cubicBezTo>
                <a:cubicBezTo>
                  <a:pt x="278622" y="12809"/>
                  <a:pt x="366929" y="3720"/>
                  <a:pt x="366929" y="3720"/>
                </a:cubicBezTo>
                <a:cubicBezTo>
                  <a:pt x="517182" y="8013"/>
                  <a:pt x="668294" y="0"/>
                  <a:pt x="817689" y="16599"/>
                </a:cubicBezTo>
                <a:cubicBezTo>
                  <a:pt x="831181" y="18098"/>
                  <a:pt x="830568" y="41660"/>
                  <a:pt x="830568" y="55235"/>
                </a:cubicBezTo>
                <a:cubicBezTo>
                  <a:pt x="830568" y="189512"/>
                  <a:pt x="862916" y="266268"/>
                  <a:pt x="791932" y="351449"/>
                </a:cubicBezTo>
                <a:cubicBezTo>
                  <a:pt x="780272" y="365441"/>
                  <a:pt x="764477" y="375709"/>
                  <a:pt x="753295" y="390086"/>
                </a:cubicBezTo>
                <a:cubicBezTo>
                  <a:pt x="734289" y="414522"/>
                  <a:pt x="701780" y="467359"/>
                  <a:pt x="701780" y="467359"/>
                </a:cubicBezTo>
                <a:cubicBezTo>
                  <a:pt x="697487" y="510289"/>
                  <a:pt x="701770" y="554968"/>
                  <a:pt x="688901" y="596148"/>
                </a:cubicBezTo>
                <a:cubicBezTo>
                  <a:pt x="679667" y="625696"/>
                  <a:pt x="654557" y="647663"/>
                  <a:pt x="637385" y="673421"/>
                </a:cubicBezTo>
                <a:cubicBezTo>
                  <a:pt x="637374" y="673438"/>
                  <a:pt x="585882" y="750679"/>
                  <a:pt x="585870" y="750695"/>
                </a:cubicBezTo>
                <a:cubicBezTo>
                  <a:pt x="572991" y="767867"/>
                  <a:pt x="562411" y="787032"/>
                  <a:pt x="547233" y="802210"/>
                </a:cubicBezTo>
                <a:cubicBezTo>
                  <a:pt x="536288" y="813155"/>
                  <a:pt x="518951" y="816463"/>
                  <a:pt x="508597" y="827968"/>
                </a:cubicBezTo>
                <a:cubicBezTo>
                  <a:pt x="479879" y="859877"/>
                  <a:pt x="455136" y="895279"/>
                  <a:pt x="431323" y="930999"/>
                </a:cubicBezTo>
                <a:cubicBezTo>
                  <a:pt x="422737" y="943878"/>
                  <a:pt x="417215" y="959443"/>
                  <a:pt x="405566" y="969635"/>
                </a:cubicBezTo>
                <a:cubicBezTo>
                  <a:pt x="382268" y="990020"/>
                  <a:pt x="350182" y="999261"/>
                  <a:pt x="328292" y="1021151"/>
                </a:cubicBezTo>
                <a:cubicBezTo>
                  <a:pt x="304298" y="1045145"/>
                  <a:pt x="272465" y="1083713"/>
                  <a:pt x="238140" y="1098424"/>
                </a:cubicBezTo>
                <a:cubicBezTo>
                  <a:pt x="221871" y="1105397"/>
                  <a:pt x="203797" y="1107010"/>
                  <a:pt x="186625" y="1111303"/>
                </a:cubicBezTo>
                <a:cubicBezTo>
                  <a:pt x="169453" y="1107010"/>
                  <a:pt x="148931" y="1109481"/>
                  <a:pt x="135109" y="1098424"/>
                </a:cubicBezTo>
                <a:cubicBezTo>
                  <a:pt x="124508" y="1089943"/>
                  <a:pt x="128301" y="1071929"/>
                  <a:pt x="122230" y="1059787"/>
                </a:cubicBezTo>
                <a:cubicBezTo>
                  <a:pt x="115308" y="1045943"/>
                  <a:pt x="103395" y="1034995"/>
                  <a:pt x="96473" y="1021151"/>
                </a:cubicBezTo>
                <a:cubicBezTo>
                  <a:pt x="90402" y="1009009"/>
                  <a:pt x="90187" y="994381"/>
                  <a:pt x="83594" y="982514"/>
                </a:cubicBezTo>
                <a:cubicBezTo>
                  <a:pt x="68560" y="955453"/>
                  <a:pt x="32078" y="905241"/>
                  <a:pt x="32078" y="905241"/>
                </a:cubicBezTo>
                <a:cubicBezTo>
                  <a:pt x="27785" y="883776"/>
                  <a:pt x="24508" y="862083"/>
                  <a:pt x="19199" y="840847"/>
                </a:cubicBezTo>
                <a:cubicBezTo>
                  <a:pt x="15906" y="827677"/>
                  <a:pt x="6320" y="815786"/>
                  <a:pt x="6320" y="802210"/>
                </a:cubicBezTo>
                <a:cubicBezTo>
                  <a:pt x="6320" y="568957"/>
                  <a:pt x="0" y="608550"/>
                  <a:pt x="32078" y="480238"/>
                </a:cubicBezTo>
                <a:cubicBezTo>
                  <a:pt x="42206" y="368837"/>
                  <a:pt x="35082" y="366694"/>
                  <a:pt x="57836" y="287055"/>
                </a:cubicBezTo>
                <a:cubicBezTo>
                  <a:pt x="61566" y="274002"/>
                  <a:pt x="64122" y="260285"/>
                  <a:pt x="70715" y="248418"/>
                </a:cubicBezTo>
                <a:cubicBezTo>
                  <a:pt x="70726" y="248398"/>
                  <a:pt x="135103" y="151837"/>
                  <a:pt x="147988" y="132509"/>
                </a:cubicBezTo>
                <a:cubicBezTo>
                  <a:pt x="156574" y="119630"/>
                  <a:pt x="173746" y="109351"/>
                  <a:pt x="173746" y="93872"/>
                </a:cubicBezTo>
                <a:lnTo>
                  <a:pt x="147988" y="93872"/>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3320" name="Rectangle 11"/>
          <p:cNvSpPr>
            <a:spLocks noChangeArrowheads="1"/>
          </p:cNvSpPr>
          <p:nvPr/>
        </p:nvSpPr>
        <p:spPr bwMode="auto">
          <a:xfrm>
            <a:off x="4859338" y="4941888"/>
            <a:ext cx="792162" cy="1079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cxnSp>
        <p:nvCxnSpPr>
          <p:cNvPr id="14" name="Straight Connector 13"/>
          <p:cNvCxnSpPr/>
          <p:nvPr/>
        </p:nvCxnSpPr>
        <p:spPr bwMode="auto">
          <a:xfrm rot="10800000" flipV="1">
            <a:off x="4500563" y="5157788"/>
            <a:ext cx="358775" cy="287337"/>
          </a:xfrm>
          <a:prstGeom prst="line">
            <a:avLst/>
          </a:prstGeom>
          <a:solidFill>
            <a:srgbClr val="00B8FF"/>
          </a:solidFill>
          <a:ln w="9525" cap="flat" cmpd="sng" algn="ctr">
            <a:solidFill>
              <a:schemeClr val="accent3">
                <a:lumMod val="60000"/>
                <a:lumOff val="40000"/>
              </a:schemeClr>
            </a:solidFill>
            <a:prstDash val="solid"/>
            <a:round/>
            <a:headEnd type="none" w="med" len="med"/>
            <a:tailEnd type="none" w="med" len="med"/>
          </a:ln>
          <a:effectLst/>
        </p:spPr>
      </p:cxnSp>
      <p:sp>
        <p:nvSpPr>
          <p:cNvPr id="13322" name="Rectangle 16"/>
          <p:cNvSpPr>
            <a:spLocks noChangeArrowheads="1"/>
          </p:cNvSpPr>
          <p:nvPr/>
        </p:nvSpPr>
        <p:spPr bwMode="auto">
          <a:xfrm>
            <a:off x="971550" y="2133600"/>
            <a:ext cx="2087563" cy="5032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sz="2000" smtClean="0"/>
              <a:t/>
            </a:r>
            <a:br>
              <a:rPr lang="en-GB" sz="2000" smtClean="0"/>
            </a:br>
            <a:r>
              <a:rPr lang="en-GB" sz="2000" smtClean="0"/>
              <a:t/>
            </a:r>
            <a:br>
              <a:rPr lang="en-GB" sz="2000" smtClean="0"/>
            </a:br>
            <a:r>
              <a:rPr lang="en-GB" sz="2400" smtClean="0"/>
              <a:t>Outline the mechanism of breathing (inspiration and expiration) in mammals, with reference to the function of the rib cage, intercostal muscles and diaphragm.</a:t>
            </a:r>
            <a:r>
              <a:rPr lang="en-GB" smtClean="0"/>
              <a:t/>
            </a:r>
            <a:br>
              <a:rPr lang="en-GB" smtClean="0"/>
            </a:br>
            <a:endParaRPr lang="en-GB" smtClean="0"/>
          </a:p>
        </p:txBody>
      </p:sp>
      <p:sp>
        <p:nvSpPr>
          <p:cNvPr id="14339" name="Content Placeholder 4"/>
          <p:cNvSpPr>
            <a:spLocks noGrp="1"/>
          </p:cNvSpPr>
          <p:nvPr>
            <p:ph idx="1"/>
          </p:nvPr>
        </p:nvSpPr>
        <p:spPr/>
        <p:txBody>
          <a:bodyPr/>
          <a:lstStyle/>
          <a:p>
            <a:pPr eaLnBrk="1" hangingPunct="1"/>
            <a:endParaRPr lang="en-GB" smtClean="0"/>
          </a:p>
          <a:p>
            <a:pPr eaLnBrk="1" hangingPunct="1"/>
            <a:endParaRPr lang="en-GB" smtClean="0"/>
          </a:p>
        </p:txBody>
      </p:sp>
      <p:graphicFrame>
        <p:nvGraphicFramePr>
          <p:cNvPr id="6" name="Table 5"/>
          <p:cNvGraphicFramePr>
            <a:graphicFrameLocks noGrp="1"/>
          </p:cNvGraphicFramePr>
          <p:nvPr/>
        </p:nvGraphicFramePr>
        <p:xfrm>
          <a:off x="468313" y="1628775"/>
          <a:ext cx="8208962" cy="3887788"/>
        </p:xfrm>
        <a:graphic>
          <a:graphicData uri="http://schemas.openxmlformats.org/drawingml/2006/table">
            <a:tbl>
              <a:tblPr firstRow="1" bandRow="1">
                <a:tableStyleId>{5C22544A-7EE6-4342-B048-85BDC9FD1C3A}</a:tableStyleId>
              </a:tblPr>
              <a:tblGrid>
                <a:gridCol w="4104481"/>
                <a:gridCol w="4104481"/>
              </a:tblGrid>
              <a:tr h="403137">
                <a:tc>
                  <a:txBody>
                    <a:bodyPr/>
                    <a:lstStyle/>
                    <a:p>
                      <a:r>
                        <a:rPr lang="en-GB" sz="1800" dirty="0" smtClean="0"/>
                        <a:t>INHALING</a:t>
                      </a:r>
                      <a:endParaRPr lang="en-GB" sz="1800" dirty="0"/>
                    </a:p>
                  </a:txBody>
                  <a:tcPr marL="91441" marR="91441" marT="45712" marB="45712"/>
                </a:tc>
                <a:tc>
                  <a:txBody>
                    <a:bodyPr/>
                    <a:lstStyle/>
                    <a:p>
                      <a:r>
                        <a:rPr lang="en-GB" sz="1800" dirty="0" smtClean="0"/>
                        <a:t>EXHALING</a:t>
                      </a:r>
                      <a:endParaRPr lang="en-GB" sz="1800" dirty="0"/>
                    </a:p>
                  </a:txBody>
                  <a:tcPr marL="91441" marR="91441" marT="45712" marB="45712"/>
                </a:tc>
              </a:tr>
              <a:tr h="994037">
                <a:tc>
                  <a:txBody>
                    <a:bodyPr/>
                    <a:lstStyle/>
                    <a:p>
                      <a:r>
                        <a:rPr lang="en-GB" sz="1800" dirty="0" smtClean="0"/>
                        <a:t>Diaphragm ………….. to become …………… and pushes digestive organs ………………</a:t>
                      </a:r>
                      <a:endParaRPr lang="en-GB" sz="1800" dirty="0"/>
                    </a:p>
                  </a:txBody>
                  <a:tcPr marL="91441" marR="91441" marT="45712" marB="45712"/>
                </a:tc>
                <a:tc>
                  <a:txBody>
                    <a:bodyPr/>
                    <a:lstStyle/>
                    <a:p>
                      <a:r>
                        <a:rPr lang="en-GB" sz="1800" dirty="0" smtClean="0"/>
                        <a:t>Diaphragm …………….. and is pushed …… by displaced organs underneath</a:t>
                      </a:r>
                      <a:endParaRPr lang="en-GB" sz="1800" dirty="0"/>
                    </a:p>
                  </a:txBody>
                  <a:tcPr marL="91441" marR="91441" marT="45712" marB="45712"/>
                </a:tc>
              </a:tr>
              <a:tr h="695826">
                <a:tc>
                  <a:txBody>
                    <a:bodyPr/>
                    <a:lstStyle/>
                    <a:p>
                      <a:r>
                        <a:rPr lang="en-GB" sz="1800" dirty="0" smtClean="0"/>
                        <a:t>External </a:t>
                      </a:r>
                      <a:r>
                        <a:rPr lang="en-GB" sz="1800" dirty="0" err="1" smtClean="0"/>
                        <a:t>intercostal</a:t>
                      </a:r>
                      <a:r>
                        <a:rPr lang="en-GB" sz="1800" dirty="0" smtClean="0"/>
                        <a:t> muscles ………. to ……………. ribs</a:t>
                      </a:r>
                      <a:endParaRPr lang="en-GB" sz="1800" dirty="0"/>
                    </a:p>
                  </a:txBody>
                  <a:tcPr marL="91441" marR="91441" marT="45712" marB="45712"/>
                </a:tc>
                <a:tc>
                  <a:txBody>
                    <a:bodyPr/>
                    <a:lstStyle/>
                    <a:p>
                      <a:r>
                        <a:rPr lang="en-GB" sz="1800" dirty="0" smtClean="0"/>
                        <a:t>External </a:t>
                      </a:r>
                      <a:r>
                        <a:rPr lang="en-GB" sz="1800" dirty="0" err="1" smtClean="0"/>
                        <a:t>intercostal</a:t>
                      </a:r>
                      <a:r>
                        <a:rPr lang="en-GB" sz="1800" dirty="0" smtClean="0"/>
                        <a:t> muscles …………. and ribs ……………….</a:t>
                      </a:r>
                      <a:endParaRPr lang="en-GB" sz="1800" dirty="0"/>
                    </a:p>
                  </a:txBody>
                  <a:tcPr marL="91441" marR="91441" marT="45712" marB="45712"/>
                </a:tc>
              </a:tr>
              <a:tr h="695826">
                <a:tc>
                  <a:txBody>
                    <a:bodyPr/>
                    <a:lstStyle/>
                    <a:p>
                      <a:r>
                        <a:rPr lang="en-GB" sz="1800" dirty="0" smtClean="0"/>
                        <a:t>Volume of chest cavity ……………….</a:t>
                      </a:r>
                      <a:endParaRPr lang="en-GB" sz="1800" dirty="0"/>
                    </a:p>
                  </a:txBody>
                  <a:tcPr marL="91441" marR="91441"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Volume of chest cavity ……………….</a:t>
                      </a:r>
                    </a:p>
                    <a:p>
                      <a:endParaRPr lang="en-GB" sz="1800" dirty="0"/>
                    </a:p>
                  </a:txBody>
                  <a:tcPr marL="91441" marR="91441" marT="45712" marB="45712"/>
                </a:tc>
              </a:tr>
              <a:tr h="695826">
                <a:tc>
                  <a:txBody>
                    <a:bodyPr/>
                    <a:lstStyle/>
                    <a:p>
                      <a:r>
                        <a:rPr lang="en-GB" sz="1800" dirty="0" smtClean="0"/>
                        <a:t>Pressure in chest cavity ………….   ……………… atmospheric pressure</a:t>
                      </a:r>
                      <a:endParaRPr lang="en-GB" sz="1800" dirty="0"/>
                    </a:p>
                  </a:txBody>
                  <a:tcPr marL="91441" marR="91441" marT="45712" marB="45712"/>
                </a:tc>
                <a:tc>
                  <a:txBody>
                    <a:bodyPr/>
                    <a:lstStyle/>
                    <a:p>
                      <a:r>
                        <a:rPr lang="en-GB" sz="1800" dirty="0" smtClean="0"/>
                        <a:t>Pressure in lungs ……………. and rises ………….. atmospheric pressure</a:t>
                      </a:r>
                      <a:endParaRPr lang="en-GB" sz="1800" dirty="0"/>
                    </a:p>
                  </a:txBody>
                  <a:tcPr marL="91441" marR="91441" marT="45712" marB="45712"/>
                </a:tc>
              </a:tr>
              <a:tr h="403137">
                <a:tc>
                  <a:txBody>
                    <a:bodyPr/>
                    <a:lstStyle/>
                    <a:p>
                      <a:r>
                        <a:rPr lang="en-GB" sz="1800" dirty="0" smtClean="0"/>
                        <a:t>Air moves …………. lungs</a:t>
                      </a:r>
                      <a:endParaRPr lang="en-GB" sz="1800" dirty="0"/>
                    </a:p>
                  </a:txBody>
                  <a:tcPr marL="91441" marR="91441" marT="45712" marB="45712"/>
                </a:tc>
                <a:tc>
                  <a:txBody>
                    <a:bodyPr/>
                    <a:lstStyle/>
                    <a:p>
                      <a:r>
                        <a:rPr lang="en-GB" sz="1800" dirty="0" smtClean="0"/>
                        <a:t>Air moves …………. lungs</a:t>
                      </a:r>
                      <a:endParaRPr lang="en-GB" sz="1800" dirty="0"/>
                    </a:p>
                  </a:txBody>
                  <a:tcPr marL="91441" marR="91441" marT="45712" marB="45712"/>
                </a:tc>
              </a:tr>
            </a:tbl>
          </a:graphicData>
        </a:graphic>
      </p:graphicFrame>
      <p:sp>
        <p:nvSpPr>
          <p:cNvPr id="14363" name="TextBox 6"/>
          <p:cNvSpPr txBox="1">
            <a:spLocks noChangeArrowheads="1"/>
          </p:cNvSpPr>
          <p:nvPr/>
        </p:nvSpPr>
        <p:spPr bwMode="auto">
          <a:xfrm>
            <a:off x="323850" y="5805488"/>
            <a:ext cx="8424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r>
              <a:rPr lang="en-GB">
                <a:solidFill>
                  <a:schemeClr val="tx1"/>
                </a:solidFill>
              </a:rPr>
              <a:t>Remember to relate air movements to changes in </a:t>
            </a:r>
            <a:r>
              <a:rPr lang="en-GB">
                <a:solidFill>
                  <a:srgbClr val="FF0000"/>
                </a:solidFill>
              </a:rPr>
              <a:t>volume </a:t>
            </a:r>
            <a:r>
              <a:rPr lang="en-GB">
                <a:solidFill>
                  <a:schemeClr val="tx1"/>
                </a:solidFill>
              </a:rPr>
              <a:t>of chest cavity and hence changes in </a:t>
            </a:r>
            <a:r>
              <a:rPr lang="en-GB">
                <a:solidFill>
                  <a:srgbClr val="FF0000"/>
                </a:solidFill>
              </a:rPr>
              <a:t>air pressure.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6"/>
          <p:cNvSpPr>
            <a:spLocks noGrp="1"/>
          </p:cNvSpPr>
          <p:nvPr>
            <p:ph type="title"/>
          </p:nvPr>
        </p:nvSpPr>
        <p:spPr>
          <a:xfrm>
            <a:off x="457200" y="274638"/>
            <a:ext cx="8228013" cy="1858962"/>
          </a:xfrm>
        </p:spPr>
        <p:txBody>
          <a:bodyPr/>
          <a:lstStyle/>
          <a:p>
            <a:pPr eaLnBrk="1" hangingPunct="1"/>
            <a:r>
              <a:rPr lang="en-GB" sz="2400" smtClean="0"/>
              <a:t/>
            </a:r>
            <a:br>
              <a:rPr lang="en-GB" sz="2400" smtClean="0"/>
            </a:br>
            <a:r>
              <a:rPr lang="en-GB" sz="2400" smtClean="0"/>
              <a:t>Describe the distribution of cartilage, ciliated epithelium, goblet cells, smooth muscle and elastic fibres in the trachea, bronchi, bronchioles and alveoli of the mammalian gaseous exchange system.</a:t>
            </a:r>
            <a:r>
              <a:rPr lang="en-GB" smtClean="0"/>
              <a:t/>
            </a:r>
            <a:br>
              <a:rPr lang="en-GB" smtClean="0"/>
            </a:br>
            <a:endParaRPr lang="en-GB" smtClean="0"/>
          </a:p>
        </p:txBody>
      </p:sp>
      <p:sp>
        <p:nvSpPr>
          <p:cNvPr id="15363" name="Rectangle 2"/>
          <p:cNvSpPr>
            <a:spLocks noGrp="1" noChangeArrowheads="1"/>
          </p:cNvSpPr>
          <p:nvPr>
            <p:ph idx="1"/>
          </p:nvPr>
        </p:nvSpPr>
        <p:spPr/>
        <p:txBody>
          <a:bodyPr/>
          <a:lstStyle/>
          <a:p>
            <a:pP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smtClean="0"/>
          </a:p>
          <a:p>
            <a:pP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smtClean="0"/>
          </a:p>
          <a:p>
            <a:pP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smtClean="0"/>
          </a:p>
          <a:p>
            <a:pP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smtClean="0"/>
          </a:p>
        </p:txBody>
      </p:sp>
      <p:sp>
        <p:nvSpPr>
          <p:cNvPr id="15364" name="Text Box 3"/>
          <p:cNvSpPr txBox="1">
            <a:spLocks noChangeArrowheads="1"/>
          </p:cNvSpPr>
          <p:nvPr/>
        </p:nvSpPr>
        <p:spPr bwMode="auto">
          <a:xfrm>
            <a:off x="4953000" y="3048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graphicFrame>
        <p:nvGraphicFramePr>
          <p:cNvPr id="8" name="Table 7"/>
          <p:cNvGraphicFramePr>
            <a:graphicFrameLocks noGrp="1"/>
          </p:cNvGraphicFramePr>
          <p:nvPr/>
        </p:nvGraphicFramePr>
        <p:xfrm>
          <a:off x="395288" y="2420938"/>
          <a:ext cx="8353425" cy="2124075"/>
        </p:xfrm>
        <a:graphic>
          <a:graphicData uri="http://schemas.openxmlformats.org/drawingml/2006/table">
            <a:tbl>
              <a:tblPr firstRow="1" bandRow="1">
                <a:tableStyleId>{5C22544A-7EE6-4342-B048-85BDC9FD1C3A}</a:tableStyleId>
              </a:tblPr>
              <a:tblGrid>
                <a:gridCol w="1392238"/>
                <a:gridCol w="1392238"/>
                <a:gridCol w="1392238"/>
                <a:gridCol w="1392238"/>
                <a:gridCol w="1392238"/>
                <a:gridCol w="1392238"/>
              </a:tblGrid>
              <a:tr h="640271">
                <a:tc>
                  <a:txBody>
                    <a:bodyPr/>
                    <a:lstStyle/>
                    <a:p>
                      <a:endParaRPr lang="en-GB" sz="1800" dirty="0"/>
                    </a:p>
                  </a:txBody>
                  <a:tcPr marL="91445" marR="91445" marT="45734" marB="45734"/>
                </a:tc>
                <a:tc>
                  <a:txBody>
                    <a:bodyPr/>
                    <a:lstStyle/>
                    <a:p>
                      <a:r>
                        <a:rPr lang="en-GB" sz="1800" dirty="0" smtClean="0"/>
                        <a:t>cartilage</a:t>
                      </a:r>
                      <a:endParaRPr lang="en-GB" sz="1800" dirty="0"/>
                    </a:p>
                  </a:txBody>
                  <a:tcPr marL="91445" marR="91445" marT="45734" marB="45734"/>
                </a:tc>
                <a:tc>
                  <a:txBody>
                    <a:bodyPr/>
                    <a:lstStyle/>
                    <a:p>
                      <a:r>
                        <a:rPr lang="en-GB" sz="1800" dirty="0" smtClean="0"/>
                        <a:t>Ciliated epithelium</a:t>
                      </a:r>
                      <a:endParaRPr lang="en-GB" sz="1800" dirty="0"/>
                    </a:p>
                  </a:txBody>
                  <a:tcPr marL="91445" marR="91445" marT="45734" marB="45734"/>
                </a:tc>
                <a:tc>
                  <a:txBody>
                    <a:bodyPr/>
                    <a:lstStyle/>
                    <a:p>
                      <a:r>
                        <a:rPr lang="en-GB" sz="1800" dirty="0" smtClean="0"/>
                        <a:t>Goblet cells</a:t>
                      </a:r>
                      <a:endParaRPr lang="en-GB" sz="1800" dirty="0"/>
                    </a:p>
                  </a:txBody>
                  <a:tcPr marL="91445" marR="91445" marT="45734" marB="45734"/>
                </a:tc>
                <a:tc>
                  <a:txBody>
                    <a:bodyPr/>
                    <a:lstStyle/>
                    <a:p>
                      <a:r>
                        <a:rPr lang="en-GB" sz="1800" dirty="0" smtClean="0"/>
                        <a:t>Smooth muscle</a:t>
                      </a:r>
                      <a:endParaRPr lang="en-GB" sz="1800" dirty="0"/>
                    </a:p>
                  </a:txBody>
                  <a:tcPr marL="91445" marR="91445" marT="45734" marB="45734"/>
                </a:tc>
                <a:tc>
                  <a:txBody>
                    <a:bodyPr/>
                    <a:lstStyle/>
                    <a:p>
                      <a:r>
                        <a:rPr lang="en-GB" sz="1800" dirty="0" smtClean="0"/>
                        <a:t>Elastic fibres</a:t>
                      </a:r>
                      <a:endParaRPr lang="en-GB" sz="1800" dirty="0"/>
                    </a:p>
                  </a:txBody>
                  <a:tcPr marL="91445" marR="91445" marT="45734" marB="45734"/>
                </a:tc>
              </a:tr>
              <a:tr h="370951">
                <a:tc>
                  <a:txBody>
                    <a:bodyPr/>
                    <a:lstStyle/>
                    <a:p>
                      <a:r>
                        <a:rPr lang="en-GB" sz="1800" dirty="0" smtClean="0"/>
                        <a:t>Trachea</a:t>
                      </a:r>
                      <a:endParaRPr lang="en-GB" sz="1800" dirty="0"/>
                    </a:p>
                  </a:txBody>
                  <a:tcPr marL="91445" marR="91445" marT="45734" marB="45734"/>
                </a:tc>
                <a:tc>
                  <a:txBody>
                    <a:bodyPr/>
                    <a:lstStyle/>
                    <a:p>
                      <a:r>
                        <a:rPr lang="en-GB" sz="1800" dirty="0" smtClean="0"/>
                        <a:t>Y</a:t>
                      </a:r>
                      <a:endParaRPr lang="en-GB" sz="1800" dirty="0"/>
                    </a:p>
                  </a:txBody>
                  <a:tcPr marL="91445" marR="91445" marT="45734" marB="45734"/>
                </a:tc>
                <a:tc>
                  <a:txBody>
                    <a:bodyPr/>
                    <a:lstStyle/>
                    <a:p>
                      <a:r>
                        <a:rPr lang="en-GB" sz="1800" dirty="0" smtClean="0"/>
                        <a:t>Y</a:t>
                      </a:r>
                      <a:endParaRPr lang="en-GB" sz="1800" dirty="0"/>
                    </a:p>
                  </a:txBody>
                  <a:tcPr marL="91445" marR="91445" marT="45734" marB="45734"/>
                </a:tc>
                <a:tc>
                  <a:txBody>
                    <a:bodyPr/>
                    <a:lstStyle/>
                    <a:p>
                      <a:r>
                        <a:rPr lang="en-GB" sz="1800" dirty="0" smtClean="0"/>
                        <a:t>Y</a:t>
                      </a:r>
                      <a:endParaRPr lang="en-GB" sz="1800" dirty="0"/>
                    </a:p>
                  </a:txBody>
                  <a:tcPr marL="91445" marR="91445" marT="45734" marB="45734"/>
                </a:tc>
                <a:tc>
                  <a:txBody>
                    <a:bodyPr/>
                    <a:lstStyle/>
                    <a:p>
                      <a:r>
                        <a:rPr lang="en-GB" sz="1800" dirty="0" smtClean="0"/>
                        <a:t>Y</a:t>
                      </a:r>
                      <a:endParaRPr lang="en-GB" sz="1800" dirty="0"/>
                    </a:p>
                  </a:txBody>
                  <a:tcPr marL="91445" marR="91445" marT="45734" marB="45734"/>
                </a:tc>
                <a:tc>
                  <a:txBody>
                    <a:bodyPr/>
                    <a:lstStyle/>
                    <a:p>
                      <a:r>
                        <a:rPr lang="en-GB" sz="1800" dirty="0" smtClean="0"/>
                        <a:t>Y</a:t>
                      </a:r>
                      <a:endParaRPr lang="en-GB" sz="1800" dirty="0"/>
                    </a:p>
                  </a:txBody>
                  <a:tcPr marL="91445" marR="91445" marT="45734" marB="45734"/>
                </a:tc>
              </a:tr>
              <a:tr h="370951">
                <a:tc>
                  <a:txBody>
                    <a:bodyPr/>
                    <a:lstStyle/>
                    <a:p>
                      <a:r>
                        <a:rPr lang="en-GB" sz="1800" dirty="0" smtClean="0"/>
                        <a:t>Bronchi</a:t>
                      </a:r>
                      <a:endParaRPr lang="en-GB" sz="1800" dirty="0"/>
                    </a:p>
                  </a:txBody>
                  <a:tcPr marL="91445" marR="91445" marT="45734" marB="45734"/>
                </a:tc>
                <a:tc>
                  <a:txBody>
                    <a:bodyPr/>
                    <a:lstStyle/>
                    <a:p>
                      <a:r>
                        <a:rPr lang="en-GB" sz="1800" dirty="0" smtClean="0"/>
                        <a:t>Y</a:t>
                      </a:r>
                      <a:endParaRPr lang="en-GB" sz="1800" dirty="0"/>
                    </a:p>
                  </a:txBody>
                  <a:tcPr marL="91445" marR="91445" marT="45734" marB="45734"/>
                </a:tc>
                <a:tc>
                  <a:txBody>
                    <a:bodyPr/>
                    <a:lstStyle/>
                    <a:p>
                      <a:r>
                        <a:rPr lang="en-GB" sz="1800" dirty="0" smtClean="0"/>
                        <a:t>Y</a:t>
                      </a:r>
                      <a:endParaRPr lang="en-GB" sz="1800" dirty="0"/>
                    </a:p>
                  </a:txBody>
                  <a:tcPr marL="91445" marR="91445" marT="45734" marB="45734"/>
                </a:tc>
                <a:tc>
                  <a:txBody>
                    <a:bodyPr/>
                    <a:lstStyle/>
                    <a:p>
                      <a:r>
                        <a:rPr lang="en-GB" sz="1800" dirty="0" smtClean="0"/>
                        <a:t>Y</a:t>
                      </a:r>
                      <a:endParaRPr lang="en-GB" sz="1800" dirty="0"/>
                    </a:p>
                  </a:txBody>
                  <a:tcPr marL="91445" marR="91445" marT="45734" marB="45734"/>
                </a:tc>
                <a:tc>
                  <a:txBody>
                    <a:bodyPr/>
                    <a:lstStyle/>
                    <a:p>
                      <a:r>
                        <a:rPr lang="en-GB" sz="1800" dirty="0" smtClean="0"/>
                        <a:t>Y</a:t>
                      </a:r>
                      <a:endParaRPr lang="en-GB" sz="1800" dirty="0"/>
                    </a:p>
                  </a:txBody>
                  <a:tcPr marL="91445" marR="91445" marT="45734" marB="45734"/>
                </a:tc>
                <a:tc>
                  <a:txBody>
                    <a:bodyPr/>
                    <a:lstStyle/>
                    <a:p>
                      <a:r>
                        <a:rPr lang="en-GB" sz="1800" dirty="0" smtClean="0"/>
                        <a:t>Y</a:t>
                      </a:r>
                      <a:endParaRPr lang="en-GB" sz="1800" dirty="0"/>
                    </a:p>
                  </a:txBody>
                  <a:tcPr marL="91445" marR="91445" marT="45734" marB="45734"/>
                </a:tc>
              </a:tr>
              <a:tr h="370951">
                <a:tc>
                  <a:txBody>
                    <a:bodyPr/>
                    <a:lstStyle/>
                    <a:p>
                      <a:r>
                        <a:rPr lang="en-GB" sz="1800" dirty="0" smtClean="0"/>
                        <a:t>Bronchioles</a:t>
                      </a:r>
                      <a:endParaRPr lang="en-GB" sz="1800" dirty="0"/>
                    </a:p>
                  </a:txBody>
                  <a:tcPr marL="91445" marR="91445" marT="45734" marB="45734"/>
                </a:tc>
                <a:tc>
                  <a:txBody>
                    <a:bodyPr/>
                    <a:lstStyle/>
                    <a:p>
                      <a:r>
                        <a:rPr lang="en-GB" sz="1800" dirty="0" smtClean="0"/>
                        <a:t>N</a:t>
                      </a:r>
                      <a:endParaRPr lang="en-GB" sz="1800" dirty="0"/>
                    </a:p>
                  </a:txBody>
                  <a:tcPr marL="91445" marR="91445" marT="45734" marB="45734"/>
                </a:tc>
                <a:tc>
                  <a:txBody>
                    <a:bodyPr/>
                    <a:lstStyle/>
                    <a:p>
                      <a:r>
                        <a:rPr lang="en-GB" sz="1800" dirty="0" smtClean="0"/>
                        <a:t>Y</a:t>
                      </a:r>
                      <a:endParaRPr lang="en-GB" sz="1800" dirty="0"/>
                    </a:p>
                  </a:txBody>
                  <a:tcPr marL="91445" marR="91445" marT="45734" marB="45734"/>
                </a:tc>
                <a:tc>
                  <a:txBody>
                    <a:bodyPr/>
                    <a:lstStyle/>
                    <a:p>
                      <a:r>
                        <a:rPr lang="en-GB" sz="1800" dirty="0" smtClean="0"/>
                        <a:t>N</a:t>
                      </a:r>
                      <a:endParaRPr lang="en-GB" sz="1800" dirty="0"/>
                    </a:p>
                  </a:txBody>
                  <a:tcPr marL="91445" marR="91445" marT="45734" marB="45734"/>
                </a:tc>
                <a:tc>
                  <a:txBody>
                    <a:bodyPr/>
                    <a:lstStyle/>
                    <a:p>
                      <a:r>
                        <a:rPr lang="en-GB" sz="1800" dirty="0" smtClean="0"/>
                        <a:t>Y</a:t>
                      </a:r>
                      <a:endParaRPr lang="en-GB" sz="1800" dirty="0"/>
                    </a:p>
                  </a:txBody>
                  <a:tcPr marL="91445" marR="91445" marT="45734" marB="45734"/>
                </a:tc>
                <a:tc>
                  <a:txBody>
                    <a:bodyPr/>
                    <a:lstStyle/>
                    <a:p>
                      <a:r>
                        <a:rPr lang="en-GB" sz="1800" dirty="0" smtClean="0"/>
                        <a:t>Y</a:t>
                      </a:r>
                      <a:endParaRPr lang="en-GB" sz="1800" dirty="0"/>
                    </a:p>
                  </a:txBody>
                  <a:tcPr marL="91445" marR="91445" marT="45734" marB="45734"/>
                </a:tc>
              </a:tr>
              <a:tr h="370951">
                <a:tc>
                  <a:txBody>
                    <a:bodyPr/>
                    <a:lstStyle/>
                    <a:p>
                      <a:r>
                        <a:rPr lang="en-GB" sz="1800" dirty="0" smtClean="0"/>
                        <a:t>Alveoli</a:t>
                      </a:r>
                    </a:p>
                  </a:txBody>
                  <a:tcPr marL="91445" marR="91445" marT="45734" marB="45734"/>
                </a:tc>
                <a:tc>
                  <a:txBody>
                    <a:bodyPr/>
                    <a:lstStyle/>
                    <a:p>
                      <a:r>
                        <a:rPr lang="en-GB" sz="1800" dirty="0" smtClean="0"/>
                        <a:t>N</a:t>
                      </a:r>
                      <a:endParaRPr lang="en-GB" sz="1800" dirty="0"/>
                    </a:p>
                  </a:txBody>
                  <a:tcPr marL="91445" marR="91445" marT="45734" marB="45734"/>
                </a:tc>
                <a:tc>
                  <a:txBody>
                    <a:bodyPr/>
                    <a:lstStyle/>
                    <a:p>
                      <a:r>
                        <a:rPr lang="en-GB" sz="1800" dirty="0" smtClean="0"/>
                        <a:t>N</a:t>
                      </a:r>
                      <a:endParaRPr lang="en-GB" sz="1800" dirty="0"/>
                    </a:p>
                  </a:txBody>
                  <a:tcPr marL="91445" marR="91445" marT="45734" marB="45734"/>
                </a:tc>
                <a:tc>
                  <a:txBody>
                    <a:bodyPr/>
                    <a:lstStyle/>
                    <a:p>
                      <a:r>
                        <a:rPr lang="en-GB" sz="1800" dirty="0" smtClean="0"/>
                        <a:t>N</a:t>
                      </a:r>
                      <a:endParaRPr lang="en-GB" sz="1800" dirty="0"/>
                    </a:p>
                  </a:txBody>
                  <a:tcPr marL="91445" marR="91445" marT="45734" marB="45734"/>
                </a:tc>
                <a:tc>
                  <a:txBody>
                    <a:bodyPr/>
                    <a:lstStyle/>
                    <a:p>
                      <a:r>
                        <a:rPr lang="en-GB" sz="1800" dirty="0" smtClean="0"/>
                        <a:t>N</a:t>
                      </a:r>
                      <a:endParaRPr lang="en-GB" sz="1800" dirty="0"/>
                    </a:p>
                  </a:txBody>
                  <a:tcPr marL="91445" marR="91445" marT="45734" marB="45734"/>
                </a:tc>
                <a:tc>
                  <a:txBody>
                    <a:bodyPr/>
                    <a:lstStyle/>
                    <a:p>
                      <a:r>
                        <a:rPr lang="en-GB" sz="1800" dirty="0" smtClean="0"/>
                        <a:t>Y</a:t>
                      </a:r>
                      <a:endParaRPr lang="en-GB" sz="1800" dirty="0"/>
                    </a:p>
                  </a:txBody>
                  <a:tcPr marL="91445" marR="91445" marT="45734" marB="45734"/>
                </a:tc>
              </a:tr>
            </a:tbl>
          </a:graphicData>
        </a:graphic>
      </p:graphicFrame>
      <p:sp>
        <p:nvSpPr>
          <p:cNvPr id="15409" name="TextBox 6"/>
          <p:cNvSpPr txBox="1">
            <a:spLocks noChangeArrowheads="1"/>
          </p:cNvSpPr>
          <p:nvPr/>
        </p:nvSpPr>
        <p:spPr bwMode="auto">
          <a:xfrm>
            <a:off x="755650" y="5589588"/>
            <a:ext cx="80073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r>
              <a:rPr lang="en-GB">
                <a:solidFill>
                  <a:schemeClr val="tx1"/>
                </a:solidFill>
              </a:rPr>
              <a:t>What is the role of each of these tissues? (What is the definition of a tissue?)</a:t>
            </a:r>
          </a:p>
          <a:p>
            <a:pPr eaLnBrk="1" hangingPunct="1"/>
            <a:r>
              <a:rPr lang="en-GB">
                <a:solidFill>
                  <a:schemeClr val="tx1"/>
                </a:solidFill>
              </a:rPr>
              <a:t>Make notes in the table supplied using pages 48 and 49 of your text book</a:t>
            </a:r>
          </a:p>
          <a:p>
            <a:pPr eaLnBrk="1" hangingPunct="1"/>
            <a:r>
              <a:rPr lang="en-GB">
                <a:solidFill>
                  <a:schemeClr val="tx1"/>
                </a:solidFill>
              </a:rPr>
              <a:t>NB the role of surfactant (not a tissue) on the internal surfaces of the alveoli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457200" y="188913"/>
            <a:ext cx="8229600" cy="936625"/>
          </a:xfrm>
        </p:spPr>
        <p:txBody>
          <a:bodyPr/>
          <a:lstStyle/>
          <a:p>
            <a:pPr algn="ct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t> Bronchiole and Trachea in transverse section</a:t>
            </a:r>
          </a:p>
        </p:txBody>
      </p:sp>
      <p:sp>
        <p:nvSpPr>
          <p:cNvPr id="16387" name="Text Box 3"/>
          <p:cNvSpPr txBox="1">
            <a:spLocks noChangeArrowheads="1"/>
          </p:cNvSpPr>
          <p:nvPr/>
        </p:nvSpPr>
        <p:spPr bwMode="auto">
          <a:xfrm>
            <a:off x="4932363" y="333375"/>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pic>
        <p:nvPicPr>
          <p:cNvPr id="16388" name="Picture 7" descr="S691806_aw_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92150"/>
            <a:ext cx="777875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5"/>
          <p:cNvSpPr txBox="1">
            <a:spLocks noChangeArrowheads="1"/>
          </p:cNvSpPr>
          <p:nvPr/>
        </p:nvSpPr>
        <p:spPr bwMode="auto">
          <a:xfrm>
            <a:off x="0" y="5380038"/>
            <a:ext cx="9144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algn="ctr" eaLnBrk="1" hangingPunct="1"/>
            <a:r>
              <a:rPr lang="en-GB">
                <a:solidFill>
                  <a:schemeClr val="tx1"/>
                </a:solidFill>
              </a:rPr>
              <a:t>Later in Unit 1 Module 1 with MSM you will be discussing the organisation</a:t>
            </a:r>
          </a:p>
          <a:p>
            <a:pPr algn="ctr" eaLnBrk="1" hangingPunct="1"/>
            <a:r>
              <a:rPr lang="en-GB">
                <a:solidFill>
                  <a:schemeClr val="tx1"/>
                </a:solidFill>
              </a:rPr>
              <a:t> of cells and tissues into organs. The trachea is a useful example to use.</a:t>
            </a:r>
          </a:p>
          <a:p>
            <a:pPr algn="ctr" eaLnBrk="1" hangingPunct="1"/>
            <a:r>
              <a:rPr lang="en-GB">
                <a:solidFill>
                  <a:schemeClr val="tx1"/>
                </a:solidFill>
              </a:rPr>
              <a:t>Several </a:t>
            </a:r>
            <a:r>
              <a:rPr lang="en-GB">
                <a:solidFill>
                  <a:srgbClr val="FF0000"/>
                </a:solidFill>
              </a:rPr>
              <a:t>different types of tissues made of specialised cells work together to form a functional unit </a:t>
            </a:r>
            <a:r>
              <a:rPr lang="en-GB">
                <a:solidFill>
                  <a:schemeClr val="tx1"/>
                </a:solidFill>
              </a:rPr>
              <a:t>whose purpose is to deliver air to and remove air from the gas exchange surface of the alveoli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pic>
        <p:nvPicPr>
          <p:cNvPr id="17411" name="Picture 2" descr="C:\Documents and Settings\becsmith\Desktop\Clipart\Set1\Animal\Respiration\TSwholetracheax4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0"/>
            <a:ext cx="6577012" cy="6858000"/>
          </a:xfrm>
          <a:noFill/>
        </p:spPr>
      </p:pic>
      <p:sp>
        <p:nvSpPr>
          <p:cNvPr id="17412" name="TextBox 3"/>
          <p:cNvSpPr txBox="1">
            <a:spLocks noChangeArrowheads="1"/>
          </p:cNvSpPr>
          <p:nvPr/>
        </p:nvSpPr>
        <p:spPr bwMode="auto">
          <a:xfrm>
            <a:off x="7812088" y="4221163"/>
            <a:ext cx="1057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r>
              <a:rPr lang="en-GB">
                <a:solidFill>
                  <a:schemeClr val="tx1"/>
                </a:solidFill>
              </a:rPr>
              <a:t>cartilage</a:t>
            </a:r>
          </a:p>
        </p:txBody>
      </p:sp>
      <p:sp>
        <p:nvSpPr>
          <p:cNvPr id="17413" name="TextBox 4"/>
          <p:cNvSpPr txBox="1">
            <a:spLocks noChangeArrowheads="1"/>
          </p:cNvSpPr>
          <p:nvPr/>
        </p:nvSpPr>
        <p:spPr bwMode="auto">
          <a:xfrm>
            <a:off x="7202488" y="5229225"/>
            <a:ext cx="19415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r>
              <a:rPr lang="en-GB">
                <a:solidFill>
                  <a:schemeClr val="tx1"/>
                </a:solidFill>
              </a:rPr>
              <a:t>Smooth muscle</a:t>
            </a:r>
          </a:p>
          <a:p>
            <a:pPr eaLnBrk="1" hangingPunct="1"/>
            <a:r>
              <a:rPr lang="en-GB">
                <a:solidFill>
                  <a:schemeClr val="tx1"/>
                </a:solidFill>
              </a:rPr>
              <a:t>And elastic fibres</a:t>
            </a:r>
          </a:p>
        </p:txBody>
      </p:sp>
      <p:sp>
        <p:nvSpPr>
          <p:cNvPr id="17414" name="TextBox 5"/>
          <p:cNvSpPr txBox="1">
            <a:spLocks noChangeArrowheads="1"/>
          </p:cNvSpPr>
          <p:nvPr/>
        </p:nvSpPr>
        <p:spPr bwMode="auto">
          <a:xfrm>
            <a:off x="6875463" y="6021388"/>
            <a:ext cx="2135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r>
              <a:rPr lang="en-GB">
                <a:solidFill>
                  <a:schemeClr val="tx1"/>
                </a:solidFill>
              </a:rPr>
              <a:t>Ciliated epithelium </a:t>
            </a:r>
          </a:p>
          <a:p>
            <a:pPr eaLnBrk="1" hangingPunct="1"/>
            <a:r>
              <a:rPr lang="en-GB">
                <a:solidFill>
                  <a:schemeClr val="tx1"/>
                </a:solidFill>
              </a:rPr>
              <a:t>and goblet cells </a:t>
            </a:r>
          </a:p>
        </p:txBody>
      </p:sp>
      <p:cxnSp>
        <p:nvCxnSpPr>
          <p:cNvPr id="17415" name="Straight Arrow Connector 7"/>
          <p:cNvCxnSpPr>
            <a:cxnSpLocks noChangeShapeType="1"/>
          </p:cNvCxnSpPr>
          <p:nvPr/>
        </p:nvCxnSpPr>
        <p:spPr bwMode="auto">
          <a:xfrm rot="10800000">
            <a:off x="5580063" y="5373688"/>
            <a:ext cx="1584325" cy="7191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16" name="Straight Arrow Connector 9"/>
          <p:cNvCxnSpPr>
            <a:cxnSpLocks noChangeShapeType="1"/>
          </p:cNvCxnSpPr>
          <p:nvPr/>
        </p:nvCxnSpPr>
        <p:spPr bwMode="auto">
          <a:xfrm rot="10800000">
            <a:off x="6804025" y="3716338"/>
            <a:ext cx="1368425" cy="5762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17" name="Straight Arrow Connector 11"/>
          <p:cNvCxnSpPr>
            <a:cxnSpLocks noChangeShapeType="1"/>
          </p:cNvCxnSpPr>
          <p:nvPr/>
        </p:nvCxnSpPr>
        <p:spPr bwMode="auto">
          <a:xfrm rot="10800000">
            <a:off x="6227763" y="4724400"/>
            <a:ext cx="1223962" cy="5048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pic>
        <p:nvPicPr>
          <p:cNvPr id="18435" name="Picture 2" descr="C:\Documents and Settings\becsmith\Desktop\Clipart\Set1\Animal\Respiration\TStracheax40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396413" cy="6858000"/>
          </a:xfrm>
          <a:noFill/>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becsmith\Desktop\Clipart\Set1\Animal\Respiration\Humanlungx40(phloxtartst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975"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pic>
        <p:nvPicPr>
          <p:cNvPr id="20483" name="Picture 2" descr="C:\Documents and Settings\becsmith\Desktop\Clipart\Set1\Animal\Respiration\Humanalveolix1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0975" y="-279400"/>
            <a:ext cx="9517063" cy="71374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6"/>
          <p:cNvSpPr>
            <a:spLocks noGrp="1"/>
          </p:cNvSpPr>
          <p:nvPr>
            <p:ph type="title"/>
          </p:nvPr>
        </p:nvSpPr>
        <p:spPr/>
        <p:txBody>
          <a:bodyPr/>
          <a:lstStyle/>
          <a:p>
            <a:pPr eaLnBrk="1" hangingPunct="1"/>
            <a:r>
              <a:rPr lang="en-GB" smtClean="0"/>
              <a:t>Learning Outcome</a:t>
            </a:r>
          </a:p>
        </p:txBody>
      </p:sp>
      <p:sp>
        <p:nvSpPr>
          <p:cNvPr id="3075" name="Rectangle 2"/>
          <p:cNvSpPr>
            <a:spLocks noGrp="1" noChangeArrowheads="1"/>
          </p:cNvSpPr>
          <p:nvPr>
            <p:ph idx="1"/>
          </p:nvPr>
        </p:nvSpPr>
        <p:spPr>
          <a:xfrm>
            <a:off x="457200" y="1125538"/>
            <a:ext cx="8228013" cy="5732462"/>
          </a:xfrm>
        </p:spPr>
        <p:txBody>
          <a:bodyPr/>
          <a:lstStyle/>
          <a:p>
            <a:pP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smtClean="0"/>
          </a:p>
          <a:p>
            <a:pPr algn="ctr" eaLnBrk="1" hangingPunct="1">
              <a:spcBef>
                <a:spcPts val="45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smtClean="0"/>
              <a:t>You should be able to:</a:t>
            </a:r>
          </a:p>
          <a:p>
            <a:pPr eaLnBrk="1" hangingPunct="1">
              <a:spcBef>
                <a:spcPts val="450"/>
              </a:spcBef>
              <a:buFont typeface="Century Schoolbook"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smtClean="0"/>
              <a:t>Explain, in terms of surface-area-to-volume ratio, why multicellular organisms need specialised exchange surfaces and single-celled organisms do not.</a:t>
            </a:r>
          </a:p>
          <a:p>
            <a:pP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smtClean="0"/>
          </a:p>
          <a:p>
            <a:pP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smtClean="0"/>
          </a:p>
        </p:txBody>
      </p:sp>
      <p:sp>
        <p:nvSpPr>
          <p:cNvPr id="3076" name="Text Box 3"/>
          <p:cNvSpPr txBox="1">
            <a:spLocks noChangeArrowheads="1"/>
          </p:cNvSpPr>
          <p:nvPr/>
        </p:nvSpPr>
        <p:spPr bwMode="auto">
          <a:xfrm>
            <a:off x="4953000" y="3048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pic>
        <p:nvPicPr>
          <p:cNvPr id="3077" name="Picture 8" descr="http://www.liloia.com/images/amoeba.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4365625"/>
            <a:ext cx="129698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http://t1.gstatic.com/images?q=tbn:ANd9GcSa2HlLqhIgMEloGbgkbhWzxkx2UGq2ilSnq6rYb2yEJdWYPZQ&amp;t=1&amp;usg=__etdLER7dvFO-bozva7hO2V0oHV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2924175"/>
            <a:ext cx="3367087"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0" descr="http://www.dreamstime.com/cartoon-palm-tree-thumb460188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2841625"/>
            <a:ext cx="3722687"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6"/>
          <p:cNvSpPr>
            <a:spLocks noGrp="1"/>
          </p:cNvSpPr>
          <p:nvPr>
            <p:ph type="title"/>
          </p:nvPr>
        </p:nvSpPr>
        <p:spPr/>
        <p:txBody>
          <a:bodyPr/>
          <a:lstStyle/>
          <a:p>
            <a:pPr eaLnBrk="1" hangingPunct="1"/>
            <a:r>
              <a:rPr lang="en-GB" smtClean="0"/>
              <a:t>Measuring lung capacity</a:t>
            </a:r>
          </a:p>
        </p:txBody>
      </p:sp>
      <p:sp>
        <p:nvSpPr>
          <p:cNvPr id="21507" name="Rectangle 2"/>
          <p:cNvSpPr>
            <a:spLocks noGrp="1" noChangeArrowheads="1"/>
          </p:cNvSpPr>
          <p:nvPr>
            <p:ph idx="1"/>
          </p:nvPr>
        </p:nvSpPr>
        <p:spPr>
          <a:xfrm>
            <a:off x="457200" y="1341438"/>
            <a:ext cx="8228013" cy="4783137"/>
          </a:xfrm>
        </p:spPr>
        <p:txBody>
          <a:bodyPr/>
          <a:lstStyle/>
          <a:p>
            <a:pP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smtClean="0"/>
              <a:t>LEARNING OUTCOME :</a:t>
            </a:r>
          </a:p>
          <a:p>
            <a:pPr eaLnBrk="1" hangingPunct="1">
              <a:spcBef>
                <a:spcPts val="45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smtClean="0">
                <a:solidFill>
                  <a:schemeClr val="tx1"/>
                </a:solidFill>
              </a:rPr>
              <a:t>Be able to explain the meanings of the terms</a:t>
            </a:r>
            <a:r>
              <a:rPr lang="en-GB" sz="2400" smtClean="0">
                <a:solidFill>
                  <a:srgbClr val="FF0000"/>
                </a:solidFill>
              </a:rPr>
              <a:t> </a:t>
            </a:r>
            <a:r>
              <a:rPr lang="en-GB" sz="2400" i="1" smtClean="0">
                <a:solidFill>
                  <a:srgbClr val="FF0000"/>
                </a:solidFill>
              </a:rPr>
              <a:t>tidal volume </a:t>
            </a:r>
            <a:r>
              <a:rPr lang="en-GB" sz="2400" smtClean="0">
                <a:solidFill>
                  <a:schemeClr val="tx1"/>
                </a:solidFill>
              </a:rPr>
              <a:t>and</a:t>
            </a:r>
            <a:r>
              <a:rPr lang="en-GB" sz="2400" smtClean="0">
                <a:solidFill>
                  <a:srgbClr val="FF0000"/>
                </a:solidFill>
              </a:rPr>
              <a:t> </a:t>
            </a:r>
            <a:r>
              <a:rPr lang="en-GB" sz="2400" i="1" smtClean="0">
                <a:solidFill>
                  <a:srgbClr val="FF0000"/>
                </a:solidFill>
              </a:rPr>
              <a:t>vital capacity</a:t>
            </a:r>
            <a:r>
              <a:rPr lang="en-GB" sz="2400" smtClean="0">
                <a:solidFill>
                  <a:srgbClr val="FF0000"/>
                </a:solidFill>
              </a:rPr>
              <a:t>.</a:t>
            </a:r>
          </a:p>
          <a:p>
            <a:pPr eaLnBrk="1" hangingPunct="1">
              <a:spcBef>
                <a:spcPts val="450"/>
              </a:spcBef>
              <a:buFont typeface="Century Schoolbook"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smtClean="0">
                <a:solidFill>
                  <a:srgbClr val="FF0000"/>
                </a:solidFill>
              </a:rPr>
              <a:t>TIDAL VOLUME : volume of air moved in and out of the lungs with each breath at rest. (Approx 0.5 dm</a:t>
            </a:r>
            <a:r>
              <a:rPr lang="en-GB" sz="2400" baseline="30000" smtClean="0">
                <a:solidFill>
                  <a:srgbClr val="FF0000"/>
                </a:solidFill>
              </a:rPr>
              <a:t>3</a:t>
            </a:r>
            <a:r>
              <a:rPr lang="en-GB" sz="2400" smtClean="0">
                <a:solidFill>
                  <a:srgbClr val="FF0000"/>
                </a:solidFill>
              </a:rPr>
              <a:t>) Provides sufficient oxygen for body’s resting needs and removes sufficient carbon dioxide to keep levels safe.</a:t>
            </a:r>
          </a:p>
          <a:p>
            <a:pPr eaLnBrk="1" hangingPunct="1">
              <a:spcBef>
                <a:spcPts val="450"/>
              </a:spcBef>
              <a:buFont typeface="Century Schoolbook"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smtClean="0">
                <a:solidFill>
                  <a:srgbClr val="FF0000"/>
                </a:solidFill>
              </a:rPr>
              <a:t>VITAL CAPACITY: The largest volume of air that can be moved in or out of the lungs in one breath. (Approx 5 dm</a:t>
            </a:r>
            <a:r>
              <a:rPr lang="en-GB" sz="2400" baseline="30000" smtClean="0">
                <a:solidFill>
                  <a:srgbClr val="FF0000"/>
                </a:solidFill>
              </a:rPr>
              <a:t>3</a:t>
            </a:r>
            <a:r>
              <a:rPr lang="en-GB" sz="2400" smtClean="0">
                <a:solidFill>
                  <a:srgbClr val="FF0000"/>
                </a:solidFill>
              </a:rPr>
              <a:t>) varies with gender, size, age, exercise level, etc</a:t>
            </a:r>
            <a:endParaRPr lang="en-GB" sz="1800" smtClean="0">
              <a:solidFill>
                <a:srgbClr val="FF0000"/>
              </a:solidFill>
            </a:endParaRPr>
          </a:p>
          <a:p>
            <a:pP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smtClean="0"/>
          </a:p>
          <a:p>
            <a:pP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smtClean="0"/>
          </a:p>
          <a:p>
            <a:pP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smtClean="0"/>
          </a:p>
        </p:txBody>
      </p:sp>
      <p:sp>
        <p:nvSpPr>
          <p:cNvPr id="21508" name="Text Box 3"/>
          <p:cNvSpPr txBox="1">
            <a:spLocks noChangeArrowheads="1"/>
          </p:cNvSpPr>
          <p:nvPr/>
        </p:nvSpPr>
        <p:spPr bwMode="auto">
          <a:xfrm>
            <a:off x="4953000" y="3048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sp>
        <p:nvSpPr>
          <p:cNvPr id="21509" name="Text Box 4"/>
          <p:cNvSpPr txBox="1">
            <a:spLocks noChangeArrowheads="1"/>
          </p:cNvSpPr>
          <p:nvPr/>
        </p:nvSpPr>
        <p:spPr bwMode="auto">
          <a:xfrm>
            <a:off x="6400800" y="6400800"/>
            <a:ext cx="236855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eaLnBrk="1" hangingPunct="1">
              <a:buFont typeface="Verdana" pitchFamily="34" charset="0"/>
              <a:buNone/>
            </a:pPr>
            <a:r>
              <a:rPr lang="en-GB" sz="600">
                <a:solidFill>
                  <a:srgbClr val="000000"/>
                </a:solidFill>
                <a:latin typeface="Verdana" pitchFamily="34" charset="0"/>
              </a:rPr>
              <a:t>© Pearson Education Ltd 2008</a:t>
            </a:r>
          </a:p>
          <a:p>
            <a:pPr eaLnBrk="1" hangingPunct="1">
              <a:buFont typeface="Verdana" pitchFamily="34" charset="0"/>
              <a:buNone/>
            </a:pPr>
            <a:r>
              <a:rPr lang="en-GB" sz="600">
                <a:solidFill>
                  <a:srgbClr val="000000"/>
                </a:solidFill>
                <a:latin typeface="Verdana" pitchFamily="34" charset="0"/>
              </a:rPr>
              <a:t>This document may have been altered from the original</a:t>
            </a:r>
          </a:p>
          <a:p>
            <a:pPr eaLnBrk="1" hangingPunct="1">
              <a:buFont typeface="Verdana" pitchFamily="34" charset="0"/>
              <a:buNone/>
            </a:pPr>
            <a:endParaRPr lang="en-GB" sz="600">
              <a:solidFill>
                <a:srgbClr val="000000"/>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pPr eaLnBrk="1" hangingPunct="1"/>
            <a:r>
              <a:rPr lang="en-GB" sz="2800" smtClean="0"/>
              <a:t/>
            </a:r>
            <a:br>
              <a:rPr lang="en-GB" sz="2800" smtClean="0"/>
            </a:br>
            <a:r>
              <a:rPr lang="en-GB" sz="2800" smtClean="0"/>
              <a:t/>
            </a:r>
            <a:br>
              <a:rPr lang="en-GB" sz="2800" smtClean="0"/>
            </a:br>
            <a:r>
              <a:rPr lang="en-GB" sz="2800" smtClean="0"/>
              <a:t>Describe how a spirometer can be used to measure vital capacity, tidal volume, breathing rate and oxygen uptake.</a:t>
            </a:r>
            <a:r>
              <a:rPr lang="en-GB" smtClean="0"/>
              <a:t/>
            </a:r>
            <a:br>
              <a:rPr lang="en-GB" smtClean="0"/>
            </a:br>
            <a:endParaRPr lang="en-GB" smtClean="0"/>
          </a:p>
        </p:txBody>
      </p:sp>
      <p:sp>
        <p:nvSpPr>
          <p:cNvPr id="22531" name="Content Placeholder 2"/>
          <p:cNvSpPr>
            <a:spLocks noGrp="1"/>
          </p:cNvSpPr>
          <p:nvPr>
            <p:ph sz="half" idx="1"/>
          </p:nvPr>
        </p:nvSpPr>
        <p:spPr/>
        <p:txBody>
          <a:bodyPr/>
          <a:lstStyle/>
          <a:p>
            <a:pPr eaLnBrk="1" hangingPunct="1"/>
            <a:endParaRPr lang="en-US" smtClean="0"/>
          </a:p>
        </p:txBody>
      </p:sp>
      <p:sp>
        <p:nvSpPr>
          <p:cNvPr id="22532" name="Content Placeholder 5"/>
          <p:cNvSpPr>
            <a:spLocks noGrp="1"/>
          </p:cNvSpPr>
          <p:nvPr>
            <p:ph sz="half" idx="2"/>
          </p:nvPr>
        </p:nvSpPr>
        <p:spPr/>
        <p:txBody>
          <a:bodyPr/>
          <a:lstStyle/>
          <a:p>
            <a:pPr eaLnBrk="1" hangingPunct="1"/>
            <a:r>
              <a:rPr lang="en-GB" sz="1800" smtClean="0"/>
              <a:t>Chamber filled with oxygen floats on water</a:t>
            </a:r>
          </a:p>
          <a:p>
            <a:pPr eaLnBrk="1" hangingPunct="1"/>
            <a:r>
              <a:rPr lang="en-GB" sz="1800" smtClean="0"/>
              <a:t>Wear nose clip to ensure gas exhaled goes back into tank not to atmosphere</a:t>
            </a:r>
          </a:p>
          <a:p>
            <a:pPr eaLnBrk="1" hangingPunct="1"/>
            <a:r>
              <a:rPr lang="en-GB" sz="1800" smtClean="0"/>
              <a:t>Breath in, chamber goes down</a:t>
            </a:r>
          </a:p>
          <a:p>
            <a:pPr eaLnBrk="1" hangingPunct="1"/>
            <a:r>
              <a:rPr lang="en-GB" sz="1800" smtClean="0"/>
              <a:t>Breath out chamber goes up</a:t>
            </a:r>
          </a:p>
          <a:p>
            <a:pPr eaLnBrk="1" hangingPunct="1"/>
            <a:r>
              <a:rPr lang="en-GB" sz="1800" smtClean="0"/>
              <a:t>Movements of chamber recorded on kymograph or datalogger</a:t>
            </a:r>
          </a:p>
          <a:p>
            <a:pPr eaLnBrk="1" hangingPunct="1"/>
            <a:r>
              <a:rPr lang="en-GB" sz="1800" smtClean="0"/>
              <a:t>Soda lime absorbs CO</a:t>
            </a:r>
            <a:r>
              <a:rPr lang="en-GB" sz="1800" baseline="-25000" smtClean="0"/>
              <a:t>2</a:t>
            </a:r>
            <a:r>
              <a:rPr lang="en-GB" sz="1800" smtClean="0"/>
              <a:t> produced and exhaled</a:t>
            </a:r>
          </a:p>
          <a:p>
            <a:pPr eaLnBrk="1" hangingPunct="1"/>
            <a:r>
              <a:rPr lang="en-GB" sz="1800" smtClean="0"/>
              <a:t>Total volume in tank decreases over time as O</a:t>
            </a:r>
            <a:r>
              <a:rPr lang="en-GB" sz="1800" baseline="-25000" smtClean="0"/>
              <a:t>2 </a:t>
            </a:r>
            <a:r>
              <a:rPr lang="en-GB" sz="1800" smtClean="0"/>
              <a:t> used up and CO</a:t>
            </a:r>
            <a:r>
              <a:rPr lang="en-GB" sz="1800" baseline="-25000" smtClean="0"/>
              <a:t>2 </a:t>
            </a:r>
            <a:r>
              <a:rPr lang="en-GB" sz="1800" smtClean="0"/>
              <a:t> absorbed, so trace falls over time.</a:t>
            </a:r>
          </a:p>
          <a:p>
            <a:pPr eaLnBrk="1" hangingPunct="1"/>
            <a:endParaRPr lang="en-GB" sz="1800" smtClean="0"/>
          </a:p>
          <a:p>
            <a:pPr eaLnBrk="1" hangingPunct="1"/>
            <a:endParaRPr lang="en-GB" smtClean="0"/>
          </a:p>
        </p:txBody>
      </p:sp>
      <p:pic>
        <p:nvPicPr>
          <p:cNvPr id="22533" name="Picture 2" descr="http://www.practicalbiology.org/data/images/originals/using-a-spirometer-spirometer-diagram-500-3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4716463"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sz="3200" smtClean="0"/>
              <a:t/>
            </a:r>
            <a:br>
              <a:rPr lang="en-GB" sz="3200" smtClean="0"/>
            </a:br>
            <a:r>
              <a:rPr lang="en-GB" sz="3200" smtClean="0"/>
              <a:t>Analyse and interpret data from a spirometer.</a:t>
            </a:r>
            <a:r>
              <a:rPr lang="en-GB" smtClean="0"/>
              <a:t/>
            </a:r>
            <a:br>
              <a:rPr lang="en-GB" smtClean="0"/>
            </a:br>
            <a:endParaRPr lang="en-GB" smtClean="0"/>
          </a:p>
        </p:txBody>
      </p:sp>
      <p:sp>
        <p:nvSpPr>
          <p:cNvPr id="23555" name="Content Placeholder 2"/>
          <p:cNvSpPr>
            <a:spLocks noGrp="1"/>
          </p:cNvSpPr>
          <p:nvPr>
            <p:ph idx="1"/>
          </p:nvPr>
        </p:nvSpPr>
        <p:spPr/>
        <p:txBody>
          <a:bodyPr/>
          <a:lstStyle/>
          <a:p>
            <a:pPr eaLnBrk="1" hangingPunct="1"/>
            <a:endParaRPr lang="en-US" smtClean="0"/>
          </a:p>
        </p:txBody>
      </p:sp>
      <p:pic>
        <p:nvPicPr>
          <p:cNvPr id="23556" name="Picture 4" descr="http://www.brianmac.co.uk/spiro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41438"/>
            <a:ext cx="82804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sz="2800" smtClean="0"/>
              <a:t>LO: explain the need for transport systems in multicellular animals in terms of size, activity and surface area to volume ratio </a:t>
            </a:r>
          </a:p>
        </p:txBody>
      </p:sp>
      <p:sp>
        <p:nvSpPr>
          <p:cNvPr id="3" name="Content Placeholder 2"/>
          <p:cNvSpPr>
            <a:spLocks noGrp="1"/>
          </p:cNvSpPr>
          <p:nvPr>
            <p:ph idx="1"/>
          </p:nvPr>
        </p:nvSpPr>
        <p:spPr>
          <a:xfrm>
            <a:off x="457200" y="1600200"/>
            <a:ext cx="8228013" cy="4852988"/>
          </a:xfrm>
        </p:spPr>
        <p:txBody>
          <a:bodyPr/>
          <a:lstStyle/>
          <a:p>
            <a:r>
              <a:rPr lang="en-GB" sz="2400" smtClean="0"/>
              <a:t>All cells need energy, where do they get it from?</a:t>
            </a:r>
          </a:p>
          <a:p>
            <a:r>
              <a:rPr lang="en-GB" sz="2400" smtClean="0"/>
              <a:t>How is the energy released?</a:t>
            </a:r>
          </a:p>
          <a:p>
            <a:r>
              <a:rPr lang="en-GB" sz="2400" smtClean="0"/>
              <a:t>How do the food molecules and oxygen get to the cells in simple organisms and complex organisms? </a:t>
            </a:r>
          </a:p>
          <a:p>
            <a:r>
              <a:rPr lang="en-GB" sz="2400" smtClean="0"/>
              <a:t>How does the organism’s activity level influence how fast the food molecules and oxygen have to get to the cells?</a:t>
            </a:r>
          </a:p>
          <a:p>
            <a:r>
              <a:rPr lang="en-GB" sz="2400" smtClean="0"/>
              <a:t>Does the fact that some organisms are ectothermic (cold blooded) and some are endo thermic (warm blooded) affect how fast these molecules need to be supplied to cells?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sz="3200" smtClean="0"/>
              <a:t>What are the features of an </a:t>
            </a:r>
            <a:r>
              <a:rPr lang="en-GB" sz="3200" smtClean="0">
                <a:solidFill>
                  <a:srgbClr val="FF0000"/>
                </a:solidFill>
              </a:rPr>
              <a:t>efficient </a:t>
            </a:r>
            <a:r>
              <a:rPr lang="en-GB" sz="3200" smtClean="0"/>
              <a:t>oxygen and nutrient molecule transport system?</a:t>
            </a:r>
          </a:p>
        </p:txBody>
      </p:sp>
      <p:sp>
        <p:nvSpPr>
          <p:cNvPr id="3" name="Content Placeholder 2"/>
          <p:cNvSpPr>
            <a:spLocks noGrp="1"/>
          </p:cNvSpPr>
          <p:nvPr>
            <p:ph idx="1"/>
          </p:nvPr>
        </p:nvSpPr>
        <p:spPr/>
        <p:txBody>
          <a:bodyPr/>
          <a:lstStyle/>
          <a:p>
            <a:r>
              <a:rPr lang="en-GB" smtClean="0"/>
              <a:t>A fluid medium to carry molecules</a:t>
            </a:r>
          </a:p>
          <a:p>
            <a:r>
              <a:rPr lang="en-GB" smtClean="0"/>
              <a:t>A pump to push the fluid round</a:t>
            </a:r>
          </a:p>
          <a:p>
            <a:r>
              <a:rPr lang="en-GB" smtClean="0"/>
              <a:t>Exchange surfaces for oxygen and nutrients to enter and leave the blood</a:t>
            </a:r>
          </a:p>
          <a:p>
            <a:r>
              <a:rPr lang="en-GB" smtClean="0"/>
              <a:t>Vessels to carry the fluid medium round the organism</a:t>
            </a:r>
          </a:p>
          <a:p>
            <a:r>
              <a:rPr lang="en-GB" smtClean="0"/>
              <a:t>Separate circuits to pick up oxygen from the environment and deliver it to the cells.</a:t>
            </a:r>
          </a:p>
          <a:p>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sz="2800" smtClean="0"/>
              <a:t/>
            </a:r>
            <a:br>
              <a:rPr lang="en-GB" sz="2800" smtClean="0"/>
            </a:br>
            <a:r>
              <a:rPr lang="en-GB" sz="2800" smtClean="0"/>
              <a:t/>
            </a:r>
            <a:br>
              <a:rPr lang="en-GB" sz="2800" smtClean="0"/>
            </a:br>
            <a:r>
              <a:rPr lang="en-GB" sz="2800" smtClean="0"/>
              <a:t>Explain the meaning of the terms single and double circulation with reference to the systems of fish and mammals</a:t>
            </a:r>
            <a:r>
              <a:rPr lang="en-GB" sz="3600" smtClean="0"/>
              <a:t/>
            </a:r>
            <a:br>
              <a:rPr lang="en-GB" sz="3600" smtClean="0"/>
            </a:br>
            <a:endParaRPr lang="en-GB" sz="3600" smtClean="0"/>
          </a:p>
        </p:txBody>
      </p:sp>
      <p:sp>
        <p:nvSpPr>
          <p:cNvPr id="26627" name="Content Placeholder 2"/>
          <p:cNvSpPr>
            <a:spLocks noGrp="1"/>
          </p:cNvSpPr>
          <p:nvPr>
            <p:ph sz="half" idx="1"/>
          </p:nvPr>
        </p:nvSpPr>
        <p:spPr/>
        <p:txBody>
          <a:bodyPr/>
          <a:lstStyle/>
          <a:p>
            <a:endParaRPr lang="en-GB" smtClean="0"/>
          </a:p>
          <a:p>
            <a:endParaRPr lang="en-GB" smtClean="0"/>
          </a:p>
        </p:txBody>
      </p:sp>
      <p:sp>
        <p:nvSpPr>
          <p:cNvPr id="6" name="Content Placeholder 5"/>
          <p:cNvSpPr>
            <a:spLocks noGrp="1"/>
          </p:cNvSpPr>
          <p:nvPr>
            <p:ph sz="half" idx="2"/>
          </p:nvPr>
        </p:nvSpPr>
        <p:spPr>
          <a:xfrm>
            <a:off x="3924300" y="1916113"/>
            <a:ext cx="4760913" cy="4208462"/>
          </a:xfrm>
        </p:spPr>
        <p:txBody>
          <a:bodyPr/>
          <a:lstStyle/>
          <a:p>
            <a:r>
              <a:rPr lang="en-GB" sz="2400" smtClean="0"/>
              <a:t>What are the disadvantages of this system?</a:t>
            </a:r>
          </a:p>
          <a:p>
            <a:r>
              <a:rPr lang="en-GB" sz="2400" smtClean="0"/>
              <a:t>Heart cannot pump at high pressure</a:t>
            </a:r>
          </a:p>
          <a:p>
            <a:r>
              <a:rPr lang="en-GB" sz="2400" smtClean="0"/>
              <a:t>Reduced blood pressure in capillaries of gills to reduce chance of damage</a:t>
            </a:r>
          </a:p>
          <a:p>
            <a:r>
              <a:rPr lang="en-GB" sz="2400" smtClean="0"/>
              <a:t>Slow rate of flow in rest of body</a:t>
            </a:r>
          </a:p>
          <a:p>
            <a:r>
              <a:rPr lang="en-GB" sz="2400" smtClean="0"/>
              <a:t>Limited rate of delivery of oxygen and glucose to tissues </a:t>
            </a:r>
          </a:p>
        </p:txBody>
      </p:sp>
      <p:pic>
        <p:nvPicPr>
          <p:cNvPr id="26629" name="Picture 7" descr="S691806_aw_0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89138"/>
            <a:ext cx="3455987"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4"/>
          <p:cNvSpPr>
            <a:spLocks noChangeArrowheads="1"/>
          </p:cNvSpPr>
          <p:nvPr/>
        </p:nvSpPr>
        <p:spPr bwMode="auto">
          <a:xfrm>
            <a:off x="179388" y="4365625"/>
            <a:ext cx="3455987" cy="1800225"/>
          </a:xfrm>
          <a:prstGeom prst="rect">
            <a:avLst/>
          </a:prstGeom>
          <a:gradFill rotWithShape="1">
            <a:gsLst>
              <a:gs pos="0">
                <a:srgbClr val="FFFF80"/>
              </a:gs>
              <a:gs pos="50000">
                <a:srgbClr val="FFFFB3"/>
              </a:gs>
              <a:gs pos="100000">
                <a:srgbClr val="FFFFDA"/>
              </a:gs>
            </a:gsLst>
            <a:lin ang="108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6631" name="TextBox 6"/>
          <p:cNvSpPr txBox="1">
            <a:spLocks noChangeArrowheads="1"/>
          </p:cNvSpPr>
          <p:nvPr/>
        </p:nvSpPr>
        <p:spPr bwMode="auto">
          <a:xfrm>
            <a:off x="179388" y="4292600"/>
            <a:ext cx="34559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r>
              <a:rPr lang="en-GB">
                <a:solidFill>
                  <a:schemeClr val="tx1"/>
                </a:solidFill>
              </a:rPr>
              <a:t>Fish have a single circulation system. Blood flows from the heart to the gills and then on to the body before returning to the heart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sz="2800" smtClean="0"/>
              <a:t/>
            </a:r>
            <a:br>
              <a:rPr lang="en-GB" sz="2800" smtClean="0"/>
            </a:br>
            <a:r>
              <a:rPr lang="en-GB" sz="2800" smtClean="0"/>
              <a:t/>
            </a:r>
            <a:br>
              <a:rPr lang="en-GB" sz="2800" smtClean="0"/>
            </a:br>
            <a:r>
              <a:rPr lang="en-GB" sz="2800" smtClean="0"/>
              <a:t>Explain the meaning of the terms single and double circulation with reference to the systems of fish and mammals</a:t>
            </a:r>
            <a:r>
              <a:rPr lang="en-GB" sz="3600" smtClean="0"/>
              <a:t/>
            </a:r>
            <a:br>
              <a:rPr lang="en-GB" sz="3600" smtClean="0"/>
            </a:br>
            <a:endParaRPr lang="en-GB" sz="3600" smtClean="0"/>
          </a:p>
        </p:txBody>
      </p:sp>
      <p:sp>
        <p:nvSpPr>
          <p:cNvPr id="26627" name="Content Placeholder 2"/>
          <p:cNvSpPr>
            <a:spLocks noGrp="1"/>
          </p:cNvSpPr>
          <p:nvPr>
            <p:ph idx="1"/>
          </p:nvPr>
        </p:nvSpPr>
        <p:spPr>
          <a:xfrm>
            <a:off x="3563938" y="1773238"/>
            <a:ext cx="5256212" cy="4351337"/>
          </a:xfrm>
        </p:spPr>
        <p:txBody>
          <a:bodyPr/>
          <a:lstStyle/>
          <a:p>
            <a:r>
              <a:rPr lang="en-GB" sz="2400" smtClean="0"/>
              <a:t>What are the advantages of the mammalian system?</a:t>
            </a:r>
          </a:p>
          <a:p>
            <a:r>
              <a:rPr lang="en-GB" sz="2400" smtClean="0"/>
              <a:t>Heart can increase blood pressure after blood passes through lungs</a:t>
            </a:r>
          </a:p>
          <a:p>
            <a:r>
              <a:rPr lang="en-GB" sz="2400" smtClean="0"/>
              <a:t>Increased speed of delivery</a:t>
            </a:r>
          </a:p>
          <a:p>
            <a:r>
              <a:rPr lang="en-GB" sz="2400" smtClean="0"/>
              <a:t>Increased blood pressure in systemic system, oxygen and glucose get to tissues quickly</a:t>
            </a:r>
          </a:p>
          <a:p>
            <a:r>
              <a:rPr lang="en-GB" sz="2400" smtClean="0"/>
              <a:t>Lower blood pressure in pulmonary system decreases the chance of damaging capillaries in the lungs</a:t>
            </a:r>
          </a:p>
        </p:txBody>
      </p:sp>
      <p:pic>
        <p:nvPicPr>
          <p:cNvPr id="27652" name="Picture 7" descr="S691806_aw_0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89138"/>
            <a:ext cx="3455987"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4"/>
          <p:cNvSpPr>
            <a:spLocks noChangeArrowheads="1"/>
          </p:cNvSpPr>
          <p:nvPr/>
        </p:nvSpPr>
        <p:spPr bwMode="auto">
          <a:xfrm>
            <a:off x="179388" y="1989138"/>
            <a:ext cx="3455987" cy="2232025"/>
          </a:xfrm>
          <a:prstGeom prst="rect">
            <a:avLst/>
          </a:prstGeom>
          <a:gradFill rotWithShape="1">
            <a:gsLst>
              <a:gs pos="0">
                <a:srgbClr val="FFFF80"/>
              </a:gs>
              <a:gs pos="50000">
                <a:srgbClr val="FFFFB3"/>
              </a:gs>
              <a:gs pos="100000">
                <a:srgbClr val="FFFFDA"/>
              </a:gs>
            </a:gsLst>
            <a:lin ang="108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7654" name="TextBox 5"/>
          <p:cNvSpPr txBox="1">
            <a:spLocks noChangeArrowheads="1"/>
          </p:cNvSpPr>
          <p:nvPr/>
        </p:nvSpPr>
        <p:spPr bwMode="auto">
          <a:xfrm>
            <a:off x="179388" y="1989138"/>
            <a:ext cx="331311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r>
              <a:rPr lang="en-GB">
                <a:solidFill>
                  <a:schemeClr val="tx1"/>
                </a:solidFill>
              </a:rPr>
              <a:t>Mammals have double circulatory systems. One circuit (pulmonary) takes blood from the heart to the lungs and back, the other(systemic) takes blood from heart to body tissues and back.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sz="2800" smtClean="0"/>
              <a:t/>
            </a:r>
            <a:br>
              <a:rPr lang="en-GB" sz="2800" smtClean="0"/>
            </a:br>
            <a:r>
              <a:rPr lang="en-GB" sz="2800" smtClean="0"/>
              <a:t/>
            </a:r>
            <a:br>
              <a:rPr lang="en-GB" sz="2800" smtClean="0"/>
            </a:br>
            <a:r>
              <a:rPr lang="en-GB" sz="2800" smtClean="0"/>
              <a:t>Explain the meaning of the terms single and double circulation with reference to the systems of fish and mammals</a:t>
            </a:r>
            <a:r>
              <a:rPr lang="en-GB" sz="3600" smtClean="0"/>
              <a:t/>
            </a:r>
            <a:br>
              <a:rPr lang="en-GB" sz="3600" smtClean="0"/>
            </a:br>
            <a:endParaRPr lang="en-GB" sz="3600" smtClean="0"/>
          </a:p>
        </p:txBody>
      </p:sp>
      <p:sp>
        <p:nvSpPr>
          <p:cNvPr id="28675" name="Content Placeholder 2"/>
          <p:cNvSpPr>
            <a:spLocks noGrp="1"/>
          </p:cNvSpPr>
          <p:nvPr>
            <p:ph idx="1"/>
          </p:nvPr>
        </p:nvSpPr>
        <p:spPr>
          <a:xfrm>
            <a:off x="3563938" y="1600200"/>
            <a:ext cx="5121275" cy="4524375"/>
          </a:xfrm>
        </p:spPr>
        <p:txBody>
          <a:bodyPr/>
          <a:lstStyle/>
          <a:p>
            <a:endParaRPr lang="en-GB" smtClean="0"/>
          </a:p>
          <a:p>
            <a:r>
              <a:rPr lang="en-GB" smtClean="0"/>
              <a:t>To see how the heart and circulatory systems  have evolved go to:</a:t>
            </a:r>
          </a:p>
          <a:p>
            <a:endParaRPr lang="en-GB" smtClean="0"/>
          </a:p>
          <a:p>
            <a:r>
              <a:rPr lang="en-GB" smtClean="0"/>
              <a:t>http://mhhe.com/biosci/genbio/biolink/j_explorations/jhbch05.htm</a:t>
            </a:r>
          </a:p>
        </p:txBody>
      </p:sp>
      <p:pic>
        <p:nvPicPr>
          <p:cNvPr id="28676" name="Picture 7" descr="S691806_aw_0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89138"/>
            <a:ext cx="3455987"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smtClean="0"/>
              <a:t>Learning outcomes</a:t>
            </a:r>
          </a:p>
        </p:txBody>
      </p:sp>
      <p:sp>
        <p:nvSpPr>
          <p:cNvPr id="29699" name="Content Placeholder 2"/>
          <p:cNvSpPr>
            <a:spLocks noGrp="1"/>
          </p:cNvSpPr>
          <p:nvPr>
            <p:ph idx="1"/>
          </p:nvPr>
        </p:nvSpPr>
        <p:spPr/>
        <p:txBody>
          <a:bodyPr/>
          <a:lstStyle/>
          <a:p>
            <a:pPr>
              <a:spcBef>
                <a:spcPts val="450"/>
              </a:spcBef>
              <a:buFont typeface="Century Schoolbook"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t>Describe the external and internal structure of the mammalian heart.</a:t>
            </a:r>
          </a:p>
          <a:p>
            <a:pPr>
              <a:spcBef>
                <a:spcPts val="450"/>
              </a:spcBef>
              <a:buFont typeface="Century Schoolbook"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mtClean="0"/>
          </a:p>
          <a:p>
            <a:pPr>
              <a:spcBef>
                <a:spcPts val="450"/>
              </a:spcBef>
              <a:buFont typeface="Century Schoolbook"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t>Explain the differences in thickness of the walls of the different chambers of the heart in terms of their functions.</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smtClean="0"/>
              <a:t>Heart diagrams</a:t>
            </a:r>
          </a:p>
        </p:txBody>
      </p:sp>
      <p:sp>
        <p:nvSpPr>
          <p:cNvPr id="30723" name="Content Placeholder 2"/>
          <p:cNvSpPr>
            <a:spLocks noGrp="1"/>
          </p:cNvSpPr>
          <p:nvPr>
            <p:ph idx="1"/>
          </p:nvPr>
        </p:nvSpPr>
        <p:spPr/>
        <p:txBody>
          <a:bodyPr/>
          <a:lstStyle/>
          <a:p>
            <a:r>
              <a:rPr lang="en-GB" smtClean="0"/>
              <a:t>Label as much as you can on the diagram using the labels on the sheet supplied.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smtClean="0"/>
              <a:t>Increasing size and complexity</a:t>
            </a:r>
          </a:p>
        </p:txBody>
      </p:sp>
      <p:sp>
        <p:nvSpPr>
          <p:cNvPr id="4099" name="Content Placeholder 2"/>
          <p:cNvSpPr>
            <a:spLocks noGrp="1"/>
          </p:cNvSpPr>
          <p:nvPr>
            <p:ph idx="1"/>
          </p:nvPr>
        </p:nvSpPr>
        <p:spPr>
          <a:xfrm>
            <a:off x="457200" y="1196975"/>
            <a:ext cx="8228013" cy="4927600"/>
          </a:xfrm>
        </p:spPr>
        <p:txBody>
          <a:bodyPr/>
          <a:lstStyle/>
          <a:p>
            <a:r>
              <a:rPr lang="en-GB" smtClean="0"/>
              <a:t>Single celled organisms do not need complex exchange and transport systems. </a:t>
            </a:r>
          </a:p>
          <a:p>
            <a:r>
              <a:rPr lang="en-GB" smtClean="0"/>
              <a:t>Why not?</a:t>
            </a:r>
          </a:p>
          <a:p>
            <a:r>
              <a:rPr lang="en-GB" smtClean="0"/>
              <a:t>How does exchange of substances take place? How do they transport substances into the centre?</a:t>
            </a:r>
          </a:p>
          <a:p>
            <a:r>
              <a:rPr lang="en-GB" smtClean="0"/>
              <a:t>Bigger organisms with several or many layers of cells and which are more active need specialised exchange and transport systems, why?</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p>
        </p:txBody>
      </p:sp>
      <p:sp>
        <p:nvSpPr>
          <p:cNvPr id="31747" name="Content Placeholder 2"/>
          <p:cNvSpPr>
            <a:spLocks noGrp="1"/>
          </p:cNvSpPr>
          <p:nvPr>
            <p:ph idx="1"/>
          </p:nvPr>
        </p:nvSpPr>
        <p:spPr/>
        <p:txBody>
          <a:bodyPr/>
          <a:lstStyle/>
          <a:p>
            <a:endParaRPr lang="en-US" smtClean="0"/>
          </a:p>
        </p:txBody>
      </p:sp>
      <p:pic>
        <p:nvPicPr>
          <p:cNvPr id="31748" name="Picture 7" descr="S691806_aw_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404813"/>
            <a:ext cx="5905500"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smtClean="0"/>
              <a:t>External view of Heart</a:t>
            </a:r>
          </a:p>
        </p:txBody>
      </p:sp>
      <p:sp>
        <p:nvSpPr>
          <p:cNvPr id="32771" name="Content Placeholder 2"/>
          <p:cNvSpPr>
            <a:spLocks noGrp="1"/>
          </p:cNvSpPr>
          <p:nvPr>
            <p:ph idx="1"/>
          </p:nvPr>
        </p:nvSpPr>
        <p:spPr/>
        <p:txBody>
          <a:bodyPr/>
          <a:lstStyle/>
          <a:p>
            <a:endParaRPr lang="en-US" smtClean="0"/>
          </a:p>
        </p:txBody>
      </p:sp>
      <p:pic>
        <p:nvPicPr>
          <p:cNvPr id="32772" name="Picture 2" descr="http://image.wistatutor.com/content/circulation-animals/mammalian-heart-external-view.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196975"/>
            <a:ext cx="6624638"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sz="2800" smtClean="0"/>
              <a:t>Describe the cardiac cycle with reference to the action of the valves in the heart.</a:t>
            </a:r>
            <a:br>
              <a:rPr lang="en-GB" sz="2800" smtClean="0"/>
            </a:br>
            <a:endParaRPr lang="en-US" sz="2800" smtClean="0"/>
          </a:p>
        </p:txBody>
      </p:sp>
      <p:sp>
        <p:nvSpPr>
          <p:cNvPr id="33795" name="Content Placeholder 2"/>
          <p:cNvSpPr>
            <a:spLocks noGrp="1"/>
          </p:cNvSpPr>
          <p:nvPr>
            <p:ph idx="1"/>
          </p:nvPr>
        </p:nvSpPr>
        <p:spPr/>
        <p:txBody>
          <a:bodyPr/>
          <a:lstStyle/>
          <a:p>
            <a:endParaRPr lang="en-US" smtClean="0"/>
          </a:p>
        </p:txBody>
      </p:sp>
      <p:pic>
        <p:nvPicPr>
          <p:cNvPr id="33796" name="Picture 7" descr="S691806_aw_0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268413"/>
            <a:ext cx="6624638"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sz="2800" smtClean="0"/>
              <a:t>For animation of the cardiac cycle and explanation of the changes in pressure that take place</a:t>
            </a:r>
          </a:p>
        </p:txBody>
      </p:sp>
      <p:sp>
        <p:nvSpPr>
          <p:cNvPr id="34819" name="Content Placeholder 2"/>
          <p:cNvSpPr>
            <a:spLocks noGrp="1"/>
          </p:cNvSpPr>
          <p:nvPr>
            <p:ph idx="1"/>
          </p:nvPr>
        </p:nvSpPr>
        <p:spPr/>
        <p:txBody>
          <a:bodyPr/>
          <a:lstStyle/>
          <a:p>
            <a:r>
              <a:rPr lang="en-GB" smtClean="0"/>
              <a:t>http://library.med.utah.edu/kw/pharm/hyper_heart1.html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p:txBody>
          <a:bodyPr/>
          <a:lstStyle/>
          <a:p>
            <a:endParaRPr lang="en-US" smtClean="0"/>
          </a:p>
        </p:txBody>
      </p:sp>
      <p:sp>
        <p:nvSpPr>
          <p:cNvPr id="35843" name="Content Placeholder 5"/>
          <p:cNvSpPr>
            <a:spLocks noGrp="1"/>
          </p:cNvSpPr>
          <p:nvPr>
            <p:ph idx="1"/>
          </p:nvPr>
        </p:nvSpPr>
        <p:spPr>
          <a:xfrm>
            <a:off x="4427538" y="273050"/>
            <a:ext cx="4259262" cy="5853113"/>
          </a:xfrm>
        </p:spPr>
        <p:txBody>
          <a:bodyPr/>
          <a:lstStyle/>
          <a:p>
            <a:pPr>
              <a:buFont typeface="Arial" pitchFamily="34" charset="0"/>
              <a:buNone/>
            </a:pPr>
            <a:r>
              <a:rPr lang="en-US" smtClean="0"/>
              <a:t>	Be able to link changes in pressure and volume shown on the graph with the stages of the cardiac cycle.</a:t>
            </a:r>
          </a:p>
        </p:txBody>
      </p:sp>
      <p:sp>
        <p:nvSpPr>
          <p:cNvPr id="35844" name="Text Placeholder 6"/>
          <p:cNvSpPr>
            <a:spLocks noGrp="1"/>
          </p:cNvSpPr>
          <p:nvPr>
            <p:ph type="body" sz="half" idx="2"/>
          </p:nvPr>
        </p:nvSpPr>
        <p:spPr/>
        <p:txBody>
          <a:bodyPr/>
          <a:lstStyle/>
          <a:p>
            <a:endParaRPr lang="en-US" smtClean="0"/>
          </a:p>
        </p:txBody>
      </p:sp>
      <p:pic>
        <p:nvPicPr>
          <p:cNvPr id="35845" name="Picture 7" descr="S691806_aw_0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4391025" cy="642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r>
              <a:rPr lang="en-GB" smtClean="0"/>
              <a:t>Control of the Cardiac cycle</a:t>
            </a:r>
            <a:br>
              <a:rPr lang="en-GB" smtClean="0"/>
            </a:br>
            <a:r>
              <a:rPr lang="en-GB" smtClean="0"/>
              <a:t>Read text book pages 58-59</a:t>
            </a:r>
          </a:p>
        </p:txBody>
      </p:sp>
      <p:sp>
        <p:nvSpPr>
          <p:cNvPr id="36867" name="Content Placeholder 5"/>
          <p:cNvSpPr>
            <a:spLocks noGrp="1"/>
          </p:cNvSpPr>
          <p:nvPr>
            <p:ph idx="1"/>
          </p:nvPr>
        </p:nvSpPr>
        <p:spPr/>
        <p:txBody>
          <a:bodyPr/>
          <a:lstStyle/>
          <a:p>
            <a:pPr>
              <a:buFont typeface="Arial" pitchFamily="34" charset="0"/>
              <a:buNone/>
            </a:pPr>
            <a:r>
              <a:rPr lang="en-GB" smtClean="0"/>
              <a:t>Make notes on the meaning of:</a:t>
            </a:r>
          </a:p>
          <a:p>
            <a:pPr>
              <a:buFont typeface="Arial" pitchFamily="34" charset="0"/>
              <a:buNone/>
            </a:pPr>
            <a:r>
              <a:rPr lang="en-GB" smtClean="0"/>
              <a:t>Myogenic</a:t>
            </a:r>
          </a:p>
          <a:p>
            <a:pPr>
              <a:buFont typeface="Arial" pitchFamily="34" charset="0"/>
              <a:buNone/>
            </a:pPr>
            <a:r>
              <a:rPr lang="en-GB" smtClean="0"/>
              <a:t>Sinoatrial node</a:t>
            </a:r>
          </a:p>
          <a:p>
            <a:pPr>
              <a:buFont typeface="Arial" pitchFamily="34" charset="0"/>
              <a:buNone/>
            </a:pPr>
            <a:r>
              <a:rPr lang="en-GB" smtClean="0"/>
              <a:t>Atrioventricular node</a:t>
            </a:r>
          </a:p>
          <a:p>
            <a:pPr>
              <a:buFont typeface="Arial" pitchFamily="34" charset="0"/>
              <a:buNone/>
            </a:pPr>
            <a:r>
              <a:rPr lang="en-GB" smtClean="0"/>
              <a:t>Purkyne (Purkinje) tissue</a:t>
            </a:r>
          </a:p>
          <a:p>
            <a:endParaRPr lang="en-GB"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Control of the cardiac cycle</a:t>
            </a:r>
          </a:p>
        </p:txBody>
      </p:sp>
      <p:sp>
        <p:nvSpPr>
          <p:cNvPr id="37891" name="Content Placeholder 2"/>
          <p:cNvSpPr>
            <a:spLocks noGrp="1"/>
          </p:cNvSpPr>
          <p:nvPr>
            <p:ph idx="1"/>
          </p:nvPr>
        </p:nvSpPr>
        <p:spPr/>
        <p:txBody>
          <a:bodyPr/>
          <a:lstStyle/>
          <a:p>
            <a:endParaRPr lang="en-US" smtClean="0"/>
          </a:p>
        </p:txBody>
      </p:sp>
      <p:pic>
        <p:nvPicPr>
          <p:cNvPr id="37892" name="Picture 7" descr="S691806_aw_0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484313"/>
            <a:ext cx="597535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Freeform 4"/>
          <p:cNvSpPr>
            <a:spLocks/>
          </p:cNvSpPr>
          <p:nvPr/>
        </p:nvSpPr>
        <p:spPr bwMode="auto">
          <a:xfrm>
            <a:off x="4618038" y="3530600"/>
            <a:ext cx="777875" cy="268288"/>
          </a:xfrm>
          <a:custGeom>
            <a:avLst/>
            <a:gdLst>
              <a:gd name="T0" fmla="*/ 5057 w 777784"/>
              <a:gd name="T1" fmla="*/ 267166 h 268513"/>
              <a:gd name="T2" fmla="*/ 56609 w 777784"/>
              <a:gd name="T3" fmla="*/ 215908 h 268513"/>
              <a:gd name="T4" fmla="*/ 108160 w 777784"/>
              <a:gd name="T5" fmla="*/ 177466 h 268513"/>
              <a:gd name="T6" fmla="*/ 146821 w 777784"/>
              <a:gd name="T7" fmla="*/ 164652 h 268513"/>
              <a:gd name="T8" fmla="*/ 314366 w 777784"/>
              <a:gd name="T9" fmla="*/ 151837 h 268513"/>
              <a:gd name="T10" fmla="*/ 353027 w 777784"/>
              <a:gd name="T11" fmla="*/ 126209 h 268513"/>
              <a:gd name="T12" fmla="*/ 533457 w 777784"/>
              <a:gd name="T13" fmla="*/ 100580 h 268513"/>
              <a:gd name="T14" fmla="*/ 610786 w 777784"/>
              <a:gd name="T15" fmla="*/ 49324 h 268513"/>
              <a:gd name="T16" fmla="*/ 778330 w 777784"/>
              <a:gd name="T17" fmla="*/ 23694 h 2685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7784"/>
              <a:gd name="T28" fmla="*/ 0 h 268513"/>
              <a:gd name="T29" fmla="*/ 777784 w 777784"/>
              <a:gd name="T30" fmla="*/ 268513 h 2685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7784" h="268513">
                <a:moveTo>
                  <a:pt x="5051" y="268513"/>
                </a:moveTo>
                <a:cubicBezTo>
                  <a:pt x="27274" y="201845"/>
                  <a:pt x="0" y="249321"/>
                  <a:pt x="56567" y="216997"/>
                </a:cubicBezTo>
                <a:cubicBezTo>
                  <a:pt x="75204" y="206347"/>
                  <a:pt x="89445" y="189009"/>
                  <a:pt x="108082" y="178360"/>
                </a:cubicBezTo>
                <a:cubicBezTo>
                  <a:pt x="119869" y="171625"/>
                  <a:pt x="133248" y="167166"/>
                  <a:pt x="146719" y="165482"/>
                </a:cubicBezTo>
                <a:cubicBezTo>
                  <a:pt x="202260" y="158540"/>
                  <a:pt x="258336" y="156896"/>
                  <a:pt x="314144" y="152603"/>
                </a:cubicBezTo>
                <a:cubicBezTo>
                  <a:pt x="327023" y="144017"/>
                  <a:pt x="338097" y="131740"/>
                  <a:pt x="352781" y="126845"/>
                </a:cubicBezTo>
                <a:cubicBezTo>
                  <a:pt x="375064" y="119417"/>
                  <a:pt x="522278" y="102438"/>
                  <a:pt x="533085" y="101087"/>
                </a:cubicBezTo>
                <a:lnTo>
                  <a:pt x="610359" y="49572"/>
                </a:lnTo>
                <a:cubicBezTo>
                  <a:pt x="684717" y="0"/>
                  <a:pt x="633510" y="23814"/>
                  <a:pt x="777784" y="23814"/>
                </a:cubicBezTo>
              </a:path>
            </a:pathLst>
          </a:custGeom>
          <a:solidFill>
            <a:srgbClr val="00B8FF"/>
          </a:solidFill>
          <a:ln w="9525" cap="flat" cmpd="sng" algn="ctr">
            <a:solidFill>
              <a:schemeClr val="tx1"/>
            </a:solidFill>
            <a:prstDash val="solid"/>
            <a:round/>
            <a:headEnd type="none" w="med" len="med"/>
            <a:tailEnd type="none" w="med" len="med"/>
          </a:ln>
        </p:spPr>
        <p:txBody>
          <a:bodyPr/>
          <a:lstStyle/>
          <a:p>
            <a:endParaRPr lang="en-US"/>
          </a:p>
        </p:txBody>
      </p:sp>
      <p:sp>
        <p:nvSpPr>
          <p:cNvPr id="37894" name="Freeform 5"/>
          <p:cNvSpPr>
            <a:spLocks/>
          </p:cNvSpPr>
          <p:nvPr/>
        </p:nvSpPr>
        <p:spPr bwMode="auto">
          <a:xfrm>
            <a:off x="5768975" y="3244850"/>
            <a:ext cx="889000" cy="206375"/>
          </a:xfrm>
          <a:custGeom>
            <a:avLst/>
            <a:gdLst>
              <a:gd name="T0" fmla="*/ 0 w 888642"/>
              <a:gd name="T1" fmla="*/ 207946 h 206062"/>
              <a:gd name="T2" fmla="*/ 374393 w 888642"/>
              <a:gd name="T3" fmla="*/ 194950 h 206062"/>
              <a:gd name="T4" fmla="*/ 413120 w 888642"/>
              <a:gd name="T5" fmla="*/ 181954 h 206062"/>
              <a:gd name="T6" fmla="*/ 542221 w 888642"/>
              <a:gd name="T7" fmla="*/ 103974 h 206062"/>
              <a:gd name="T8" fmla="*/ 580954 w 888642"/>
              <a:gd name="T9" fmla="*/ 77980 h 206062"/>
              <a:gd name="T10" fmla="*/ 619681 w 888642"/>
              <a:gd name="T11" fmla="*/ 64983 h 206062"/>
              <a:gd name="T12" fmla="*/ 748782 w 888642"/>
              <a:gd name="T13" fmla="*/ 38991 h 206062"/>
              <a:gd name="T14" fmla="*/ 787513 w 888642"/>
              <a:gd name="T15" fmla="*/ 25992 h 206062"/>
              <a:gd name="T16" fmla="*/ 852063 w 888642"/>
              <a:gd name="T17" fmla="*/ 12999 h 206062"/>
              <a:gd name="T18" fmla="*/ 890792 w 888642"/>
              <a:gd name="T19" fmla="*/ 0 h 2060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8642"/>
              <a:gd name="T31" fmla="*/ 0 h 206062"/>
              <a:gd name="T32" fmla="*/ 888642 w 888642"/>
              <a:gd name="T33" fmla="*/ 206062 h 2060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8642" h="206062">
                <a:moveTo>
                  <a:pt x="0" y="206062"/>
                </a:moveTo>
                <a:cubicBezTo>
                  <a:pt x="124496" y="201769"/>
                  <a:pt x="249161" y="200954"/>
                  <a:pt x="373488" y="193183"/>
                </a:cubicBezTo>
                <a:cubicBezTo>
                  <a:pt x="387037" y="192336"/>
                  <a:pt x="399646" y="185652"/>
                  <a:pt x="412124" y="180304"/>
                </a:cubicBezTo>
                <a:cubicBezTo>
                  <a:pt x="467574" y="156540"/>
                  <a:pt x="485970" y="139660"/>
                  <a:pt x="540913" y="103031"/>
                </a:cubicBezTo>
                <a:cubicBezTo>
                  <a:pt x="553792" y="94445"/>
                  <a:pt x="564866" y="82168"/>
                  <a:pt x="579550" y="77273"/>
                </a:cubicBezTo>
                <a:cubicBezTo>
                  <a:pt x="592429" y="72980"/>
                  <a:pt x="604958" y="67447"/>
                  <a:pt x="618186" y="64394"/>
                </a:cubicBezTo>
                <a:cubicBezTo>
                  <a:pt x="660845" y="54550"/>
                  <a:pt x="705442" y="52482"/>
                  <a:pt x="746975" y="38637"/>
                </a:cubicBezTo>
                <a:cubicBezTo>
                  <a:pt x="759854" y="34344"/>
                  <a:pt x="772441" y="29051"/>
                  <a:pt x="785611" y="25758"/>
                </a:cubicBezTo>
                <a:cubicBezTo>
                  <a:pt x="806847" y="20449"/>
                  <a:pt x="828770" y="18188"/>
                  <a:pt x="850006" y="12879"/>
                </a:cubicBezTo>
                <a:cubicBezTo>
                  <a:pt x="863176" y="9586"/>
                  <a:pt x="888642" y="0"/>
                  <a:pt x="888642" y="0"/>
                </a:cubicBezTo>
              </a:path>
            </a:pathLst>
          </a:custGeom>
          <a:solidFill>
            <a:srgbClr val="00B8FF"/>
          </a:solidFill>
          <a:ln w="9525" cap="flat" cmpd="sng" algn="ctr">
            <a:solidFill>
              <a:schemeClr val="tx1"/>
            </a:solidFill>
            <a:prstDash val="solid"/>
            <a:round/>
            <a:headEnd type="none" w="med" len="med"/>
            <a:tailEnd type="none" w="med" len="med"/>
          </a:ln>
        </p:spPr>
        <p:txBody>
          <a:bodyPr/>
          <a:lstStyle/>
          <a:p>
            <a:endParaRPr lang="en-US"/>
          </a:p>
        </p:txBody>
      </p:sp>
      <p:sp>
        <p:nvSpPr>
          <p:cNvPr id="37895" name="Freeform 6"/>
          <p:cNvSpPr>
            <a:spLocks/>
          </p:cNvSpPr>
          <p:nvPr/>
        </p:nvSpPr>
        <p:spPr bwMode="auto">
          <a:xfrm>
            <a:off x="6248400" y="3194050"/>
            <a:ext cx="461963" cy="165100"/>
          </a:xfrm>
          <a:custGeom>
            <a:avLst/>
            <a:gdLst>
              <a:gd name="T0" fmla="*/ 49932 w 462230"/>
              <a:gd name="T1" fmla="*/ 136814 h 166198"/>
              <a:gd name="T2" fmla="*/ 357957 w 462230"/>
              <a:gd name="T3" fmla="*/ 99685 h 166198"/>
              <a:gd name="T4" fmla="*/ 383625 w 462230"/>
              <a:gd name="T5" fmla="*/ 62554 h 166198"/>
              <a:gd name="T6" fmla="*/ 422127 w 462230"/>
              <a:gd name="T7" fmla="*/ 50177 h 166198"/>
              <a:gd name="T8" fmla="*/ 460630 w 462230"/>
              <a:gd name="T9" fmla="*/ 13046 h 166198"/>
              <a:gd name="T10" fmla="*/ 422127 w 462230"/>
              <a:gd name="T11" fmla="*/ 670 h 166198"/>
              <a:gd name="T12" fmla="*/ 332288 w 462230"/>
              <a:gd name="T13" fmla="*/ 13046 h 166198"/>
              <a:gd name="T14" fmla="*/ 293785 w 462230"/>
              <a:gd name="T15" fmla="*/ 37801 h 166198"/>
              <a:gd name="T16" fmla="*/ 191109 w 462230"/>
              <a:gd name="T17" fmla="*/ 62554 h 166198"/>
              <a:gd name="T18" fmla="*/ 139772 w 462230"/>
              <a:gd name="T19" fmla="*/ 74931 h 166198"/>
              <a:gd name="T20" fmla="*/ 101268 w 462230"/>
              <a:gd name="T21" fmla="*/ 112062 h 166198"/>
              <a:gd name="T22" fmla="*/ 49932 w 462230"/>
              <a:gd name="T23" fmla="*/ 136814 h 1661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2230"/>
              <a:gd name="T37" fmla="*/ 0 h 166198"/>
              <a:gd name="T38" fmla="*/ 462230 w 462230"/>
              <a:gd name="T39" fmla="*/ 166198 h 1661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2230" h="166198">
                <a:moveTo>
                  <a:pt x="50106" y="142365"/>
                </a:moveTo>
                <a:cubicBezTo>
                  <a:pt x="93035" y="140219"/>
                  <a:pt x="0" y="166198"/>
                  <a:pt x="359199" y="103729"/>
                </a:cubicBezTo>
                <a:cubicBezTo>
                  <a:pt x="374449" y="101077"/>
                  <a:pt x="372870" y="74762"/>
                  <a:pt x="384957" y="65092"/>
                </a:cubicBezTo>
                <a:cubicBezTo>
                  <a:pt x="395557" y="56611"/>
                  <a:pt x="410714" y="56506"/>
                  <a:pt x="423593" y="52213"/>
                </a:cubicBezTo>
                <a:cubicBezTo>
                  <a:pt x="436472" y="39334"/>
                  <a:pt x="462230" y="31790"/>
                  <a:pt x="462230" y="13576"/>
                </a:cubicBezTo>
                <a:cubicBezTo>
                  <a:pt x="462230" y="0"/>
                  <a:pt x="437169" y="698"/>
                  <a:pt x="423593" y="698"/>
                </a:cubicBezTo>
                <a:cubicBezTo>
                  <a:pt x="393237" y="698"/>
                  <a:pt x="363492" y="9283"/>
                  <a:pt x="333441" y="13576"/>
                </a:cubicBezTo>
                <a:cubicBezTo>
                  <a:pt x="320562" y="22162"/>
                  <a:pt x="308649" y="32412"/>
                  <a:pt x="294805" y="39334"/>
                </a:cubicBezTo>
                <a:cubicBezTo>
                  <a:pt x="267189" y="53142"/>
                  <a:pt x="218225" y="59214"/>
                  <a:pt x="191774" y="65092"/>
                </a:cubicBezTo>
                <a:cubicBezTo>
                  <a:pt x="174495" y="68932"/>
                  <a:pt x="157430" y="73678"/>
                  <a:pt x="140258" y="77971"/>
                </a:cubicBezTo>
                <a:cubicBezTo>
                  <a:pt x="127379" y="90850"/>
                  <a:pt x="116776" y="106504"/>
                  <a:pt x="101622" y="116607"/>
                </a:cubicBezTo>
                <a:cubicBezTo>
                  <a:pt x="78231" y="132201"/>
                  <a:pt x="7177" y="144511"/>
                  <a:pt x="50106" y="142365"/>
                </a:cubicBezTo>
                <a:close/>
              </a:path>
            </a:pathLst>
          </a:custGeom>
          <a:solidFill>
            <a:srgbClr val="00B8FF"/>
          </a:solidFill>
          <a:ln w="9525" cap="flat" cmpd="sng" algn="ctr">
            <a:solidFill>
              <a:schemeClr val="tx1"/>
            </a:solidFill>
            <a:prstDash val="solid"/>
            <a:round/>
            <a:headEnd type="none" w="med" len="med"/>
            <a:tailEnd type="none" w="med" len="med"/>
          </a:ln>
        </p:spPr>
        <p:txBody>
          <a:bodyPr/>
          <a:lstStyle/>
          <a:p>
            <a:endParaRPr lang="en-US"/>
          </a:p>
        </p:txBody>
      </p:sp>
      <p:sp>
        <p:nvSpPr>
          <p:cNvPr id="37896" name="Freeform 7"/>
          <p:cNvSpPr>
            <a:spLocks/>
          </p:cNvSpPr>
          <p:nvPr/>
        </p:nvSpPr>
        <p:spPr bwMode="auto">
          <a:xfrm>
            <a:off x="6692900" y="3128963"/>
            <a:ext cx="274638" cy="90487"/>
          </a:xfrm>
          <a:custGeom>
            <a:avLst/>
            <a:gdLst>
              <a:gd name="T0" fmla="*/ 3658 w 274066"/>
              <a:gd name="T1" fmla="*/ 79011 h 90152"/>
              <a:gd name="T2" fmla="*/ 42779 w 274066"/>
              <a:gd name="T3" fmla="*/ 52675 h 90152"/>
              <a:gd name="T4" fmla="*/ 186229 w 274066"/>
              <a:gd name="T5" fmla="*/ 26338 h 90152"/>
              <a:gd name="T6" fmla="*/ 264476 w 274066"/>
              <a:gd name="T7" fmla="*/ 0 h 90152"/>
              <a:gd name="T8" fmla="*/ 225350 w 274066"/>
              <a:gd name="T9" fmla="*/ 13169 h 90152"/>
              <a:gd name="T10" fmla="*/ 107983 w 274066"/>
              <a:gd name="T11" fmla="*/ 26338 h 90152"/>
              <a:gd name="T12" fmla="*/ 68860 w 274066"/>
              <a:gd name="T13" fmla="*/ 92180 h 90152"/>
              <a:gd name="T14" fmla="*/ 147106 w 274066"/>
              <a:gd name="T15" fmla="*/ 65844 h 90152"/>
              <a:gd name="T16" fmla="*/ 264476 w 274066"/>
              <a:gd name="T17" fmla="*/ 39507 h 90152"/>
              <a:gd name="T18" fmla="*/ 277516 w 274066"/>
              <a:gd name="T19" fmla="*/ 26338 h 90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4066"/>
              <a:gd name="T31" fmla="*/ 0 h 90152"/>
              <a:gd name="T32" fmla="*/ 274066 w 274066"/>
              <a:gd name="T33" fmla="*/ 90152 h 90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4066" h="90152">
                <a:moveTo>
                  <a:pt x="3610" y="77273"/>
                </a:moveTo>
                <a:cubicBezTo>
                  <a:pt x="16489" y="68687"/>
                  <a:pt x="28020" y="57613"/>
                  <a:pt x="42247" y="51516"/>
                </a:cubicBezTo>
                <a:cubicBezTo>
                  <a:pt x="72610" y="38503"/>
                  <a:pt x="163020" y="28743"/>
                  <a:pt x="183914" y="25758"/>
                </a:cubicBezTo>
                <a:lnTo>
                  <a:pt x="261188" y="0"/>
                </a:lnTo>
                <a:cubicBezTo>
                  <a:pt x="248309" y="4293"/>
                  <a:pt x="235942" y="10647"/>
                  <a:pt x="222551" y="12879"/>
                </a:cubicBezTo>
                <a:cubicBezTo>
                  <a:pt x="184205" y="19270"/>
                  <a:pt x="145278" y="21465"/>
                  <a:pt x="106641" y="25758"/>
                </a:cubicBezTo>
                <a:cubicBezTo>
                  <a:pt x="18073" y="84803"/>
                  <a:pt x="0" y="67483"/>
                  <a:pt x="68004" y="90152"/>
                </a:cubicBezTo>
                <a:cubicBezTo>
                  <a:pt x="93762" y="81566"/>
                  <a:pt x="118496" y="68859"/>
                  <a:pt x="145278" y="64395"/>
                </a:cubicBezTo>
                <a:cubicBezTo>
                  <a:pt x="174955" y="59449"/>
                  <a:pt x="229484" y="54489"/>
                  <a:pt x="261188" y="38637"/>
                </a:cubicBezTo>
                <a:cubicBezTo>
                  <a:pt x="266618" y="35922"/>
                  <a:pt x="269773" y="30051"/>
                  <a:pt x="274066" y="25758"/>
                </a:cubicBezTo>
              </a:path>
            </a:pathLst>
          </a:custGeom>
          <a:solidFill>
            <a:srgbClr val="00B8FF"/>
          </a:solidFill>
          <a:ln w="9525" cap="flat" cmpd="sng" algn="ctr">
            <a:solidFill>
              <a:schemeClr val="tx1"/>
            </a:solidFill>
            <a:prstDash val="solid"/>
            <a:round/>
            <a:headEnd type="none" w="med" len="med"/>
            <a:tailEnd type="none" w="med" len="med"/>
          </a:ln>
        </p:spPr>
        <p:txBody>
          <a:bodyPr/>
          <a:lstStyle/>
          <a:p>
            <a:endParaRPr lang="en-US"/>
          </a:p>
        </p:txBody>
      </p:sp>
      <p:sp>
        <p:nvSpPr>
          <p:cNvPr id="37897" name="Freeform 8"/>
          <p:cNvSpPr>
            <a:spLocks/>
          </p:cNvSpPr>
          <p:nvPr/>
        </p:nvSpPr>
        <p:spPr bwMode="auto">
          <a:xfrm>
            <a:off x="4378325" y="3786188"/>
            <a:ext cx="284163" cy="66675"/>
          </a:xfrm>
          <a:custGeom>
            <a:avLst/>
            <a:gdLst>
              <a:gd name="T0" fmla="*/ 222808 w 283335"/>
              <a:gd name="T1" fmla="*/ 0 h 66200"/>
              <a:gd name="T2" fmla="*/ 183489 w 283335"/>
              <a:gd name="T3" fmla="*/ 13443 h 66200"/>
              <a:gd name="T4" fmla="*/ 0 w 283335"/>
              <a:gd name="T5" fmla="*/ 40328 h 66200"/>
              <a:gd name="T6" fmla="*/ 78637 w 283335"/>
              <a:gd name="T7" fmla="*/ 67216 h 66200"/>
              <a:gd name="T8" fmla="*/ 288339 w 283335"/>
              <a:gd name="T9" fmla="*/ 53773 h 66200"/>
              <a:gd name="T10" fmla="*/ 0 60000 65536"/>
              <a:gd name="T11" fmla="*/ 0 60000 65536"/>
              <a:gd name="T12" fmla="*/ 0 60000 65536"/>
              <a:gd name="T13" fmla="*/ 0 60000 65536"/>
              <a:gd name="T14" fmla="*/ 0 60000 65536"/>
              <a:gd name="T15" fmla="*/ 0 w 283335"/>
              <a:gd name="T16" fmla="*/ 0 h 66200"/>
              <a:gd name="T17" fmla="*/ 283335 w 283335"/>
              <a:gd name="T18" fmla="*/ 66200 h 66200"/>
            </a:gdLst>
            <a:ahLst/>
            <a:cxnLst>
              <a:cxn ang="T10">
                <a:pos x="T0" y="T1"/>
              </a:cxn>
              <a:cxn ang="T11">
                <a:pos x="T2" y="T3"/>
              </a:cxn>
              <a:cxn ang="T12">
                <a:pos x="T4" y="T5"/>
              </a:cxn>
              <a:cxn ang="T13">
                <a:pos x="T6" y="T7"/>
              </a:cxn>
              <a:cxn ang="T14">
                <a:pos x="T8" y="T9"/>
              </a:cxn>
            </a:cxnLst>
            <a:rect l="T15" t="T16" r="T17" b="T18"/>
            <a:pathLst>
              <a:path w="283335" h="66200">
                <a:moveTo>
                  <a:pt x="218941" y="0"/>
                </a:moveTo>
                <a:cubicBezTo>
                  <a:pt x="206062" y="4293"/>
                  <a:pt x="193556" y="9934"/>
                  <a:pt x="180304" y="12879"/>
                </a:cubicBezTo>
                <a:cubicBezTo>
                  <a:pt x="132565" y="23487"/>
                  <a:pt x="44546" y="33068"/>
                  <a:pt x="0" y="38636"/>
                </a:cubicBezTo>
                <a:cubicBezTo>
                  <a:pt x="25758" y="47222"/>
                  <a:pt x="50182" y="66200"/>
                  <a:pt x="77273" y="64394"/>
                </a:cubicBezTo>
                <a:cubicBezTo>
                  <a:pt x="274739" y="51229"/>
                  <a:pt x="205919" y="51515"/>
                  <a:pt x="283335" y="51515"/>
                </a:cubicBezTo>
              </a:path>
            </a:pathLst>
          </a:custGeom>
          <a:solidFill>
            <a:srgbClr val="00B8FF"/>
          </a:solidFill>
          <a:ln w="9525" cap="flat" cmpd="sng" algn="ctr">
            <a:solidFill>
              <a:schemeClr val="tx1"/>
            </a:solidFill>
            <a:prstDash val="solid"/>
            <a:round/>
            <a:headEnd type="none" w="med" len="med"/>
            <a:tailEnd type="none" w="med" len="med"/>
          </a:ln>
        </p:spPr>
        <p:txBody>
          <a:bodyPr/>
          <a:lstStyle/>
          <a:p>
            <a:endParaRPr lang="en-US"/>
          </a:p>
        </p:txBody>
      </p:sp>
      <p:sp>
        <p:nvSpPr>
          <p:cNvPr id="37898" name="TextBox 9"/>
          <p:cNvSpPr txBox="1">
            <a:spLocks noChangeArrowheads="1"/>
          </p:cNvSpPr>
          <p:nvPr/>
        </p:nvSpPr>
        <p:spPr bwMode="auto">
          <a:xfrm>
            <a:off x="7308850" y="2781300"/>
            <a:ext cx="1916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r>
              <a:rPr lang="en-GB">
                <a:solidFill>
                  <a:schemeClr val="tx1"/>
                </a:solidFill>
              </a:rPr>
              <a:t>Non –conducting</a:t>
            </a:r>
          </a:p>
          <a:p>
            <a:pPr eaLnBrk="1" hangingPunct="1"/>
            <a:r>
              <a:rPr lang="en-GB">
                <a:solidFill>
                  <a:schemeClr val="tx1"/>
                </a:solidFill>
              </a:rPr>
              <a:t> tissue</a:t>
            </a:r>
          </a:p>
        </p:txBody>
      </p:sp>
      <p:cxnSp>
        <p:nvCxnSpPr>
          <p:cNvPr id="37899" name="Straight Arrow Connector 13"/>
          <p:cNvCxnSpPr>
            <a:cxnSpLocks noChangeShapeType="1"/>
          </p:cNvCxnSpPr>
          <p:nvPr/>
        </p:nvCxnSpPr>
        <p:spPr bwMode="auto">
          <a:xfrm rot="10800000" flipV="1">
            <a:off x="6156325" y="3068638"/>
            <a:ext cx="1125538" cy="3222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6"/>
          <p:cNvSpPr>
            <a:spLocks noGrp="1"/>
          </p:cNvSpPr>
          <p:nvPr>
            <p:ph type="title"/>
          </p:nvPr>
        </p:nvSpPr>
        <p:spPr/>
        <p:txBody>
          <a:bodyPr/>
          <a:lstStyle/>
          <a:p>
            <a:r>
              <a:rPr lang="en-GB" sz="2800" smtClean="0"/>
              <a:t>Interpret and explain electrocardiogram (ECG) traces with reference to normal and abnormal heart activity.</a:t>
            </a:r>
          </a:p>
        </p:txBody>
      </p:sp>
      <p:sp>
        <p:nvSpPr>
          <p:cNvPr id="38915" name="Content Placeholder 7"/>
          <p:cNvSpPr>
            <a:spLocks noGrp="1"/>
          </p:cNvSpPr>
          <p:nvPr>
            <p:ph idx="1"/>
          </p:nvPr>
        </p:nvSpPr>
        <p:spPr/>
        <p:txBody>
          <a:bodyPr/>
          <a:lstStyle/>
          <a:p>
            <a:endParaRPr lang="en-US" smtClean="0"/>
          </a:p>
        </p:txBody>
      </p:sp>
      <p:pic>
        <p:nvPicPr>
          <p:cNvPr id="38916" name="Picture 2" descr="http://www.biologycorner.com/anatomy/circulatory/images/ecg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2725"/>
            <a:ext cx="820737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smtClean="0"/>
              <a:t>ECG interpretation</a:t>
            </a:r>
          </a:p>
        </p:txBody>
      </p:sp>
      <p:sp>
        <p:nvSpPr>
          <p:cNvPr id="39939" name="Content Placeholder 2"/>
          <p:cNvSpPr>
            <a:spLocks noGrp="1"/>
          </p:cNvSpPr>
          <p:nvPr>
            <p:ph idx="1"/>
          </p:nvPr>
        </p:nvSpPr>
        <p:spPr/>
        <p:txBody>
          <a:bodyPr/>
          <a:lstStyle/>
          <a:p>
            <a:r>
              <a:rPr lang="en-GB" sz="2000" smtClean="0"/>
              <a:t>P-R interval (usually 0.12 to 0.2 secs) greater than 0.2 secs means a delay in the transmission of the excitation wave to the  ventricles due to damage to the AV node or Purkine tissue</a:t>
            </a:r>
          </a:p>
          <a:p>
            <a:r>
              <a:rPr lang="en-GB" sz="2000" smtClean="0"/>
              <a:t>QRS complex is usually 0.06 to 0.1 sec in duration, if longer it indicates problems with the conduction of the excitation wave across the ventricles.</a:t>
            </a:r>
          </a:p>
          <a:p>
            <a:r>
              <a:rPr lang="en-GB" sz="2000" smtClean="0"/>
              <a:t>Small unclear P waves indicate atrial fibrillation due to damage to the SAN, this means that the ventricles are not filled during atrial systole, so ventricle contraction doesn’t expel the normal amount of blood. </a:t>
            </a:r>
          </a:p>
          <a:p>
            <a:r>
              <a:rPr lang="en-GB" sz="2000" smtClean="0"/>
              <a:t>No regular PQRS pattern discernible indicates fibrillation of the atria and ventricles, uncoordinated weak contractions of the chambers so that blood is not pumped out of the heart effectively. </a:t>
            </a:r>
          </a:p>
          <a:p>
            <a:r>
              <a:rPr lang="en-GB" sz="2000" smtClean="0"/>
              <a:t>Deep S waves indicate an increase in ventricle thickness due to increase in blood pressure.</a:t>
            </a:r>
          </a:p>
          <a:p>
            <a:endParaRPr lang="en-GB"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sz="2400" smtClean="0"/>
              <a:t>Interpret and explain electrocardiogram (ECG) traces with reference to normal and abnormal heart activity.</a:t>
            </a:r>
            <a:r>
              <a:rPr lang="en-GB" smtClean="0"/>
              <a:t/>
            </a:r>
            <a:br>
              <a:rPr lang="en-GB" smtClean="0"/>
            </a:br>
            <a:endParaRPr lang="en-GB" smtClean="0"/>
          </a:p>
        </p:txBody>
      </p:sp>
      <p:pic>
        <p:nvPicPr>
          <p:cNvPr id="40963" name="Picture 7" descr="S691806_aw_04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388" y="909638"/>
            <a:ext cx="3455987" cy="5759450"/>
          </a:xfrm>
          <a:noFill/>
        </p:spPr>
      </p:pic>
      <p:sp>
        <p:nvSpPr>
          <p:cNvPr id="40964" name="Content Placeholder 5"/>
          <p:cNvSpPr>
            <a:spLocks noGrp="1"/>
          </p:cNvSpPr>
          <p:nvPr>
            <p:ph sz="half" idx="2"/>
          </p:nvPr>
        </p:nvSpPr>
        <p:spPr>
          <a:xfrm>
            <a:off x="3851275" y="908050"/>
            <a:ext cx="4833938" cy="5216525"/>
          </a:xfrm>
        </p:spPr>
        <p:txBody>
          <a:bodyPr/>
          <a:lstStyle/>
          <a:p>
            <a:r>
              <a:rPr lang="en-GB" sz="1800" smtClean="0"/>
              <a:t>P shows atrial excitation just prior to atrial systole</a:t>
            </a:r>
          </a:p>
          <a:p>
            <a:r>
              <a:rPr lang="en-GB" sz="1800" smtClean="0"/>
              <a:t>QRS shows ventricle excitation that causes ventricular systole</a:t>
            </a:r>
          </a:p>
          <a:p>
            <a:r>
              <a:rPr lang="en-GB" sz="1800" smtClean="0"/>
              <a:t>T shows repolarisation of the heart muscle during diastole</a:t>
            </a:r>
          </a:p>
          <a:p>
            <a:r>
              <a:rPr lang="en-GB" sz="1800" smtClean="0"/>
              <a:t>Top ECG normal</a:t>
            </a:r>
          </a:p>
          <a:p>
            <a:r>
              <a:rPr lang="en-GB" sz="1800" smtClean="0"/>
              <a:t>Any changes to the shape and length of each section of the trace can indicate heart abnormalities</a:t>
            </a:r>
          </a:p>
          <a:p>
            <a:r>
              <a:rPr lang="en-GB" sz="1800" smtClean="0"/>
              <a:t>Raised ST section indicates heart attack, no ion pumps workinging to repolarise cells</a:t>
            </a:r>
          </a:p>
          <a:p>
            <a:r>
              <a:rPr lang="en-GB" sz="1800" smtClean="0"/>
              <a:t>Fibrillation is unco-ordinated contraction of either / or / both atria and ventricles</a:t>
            </a:r>
          </a:p>
          <a:p>
            <a:r>
              <a:rPr lang="en-GB" sz="1800" smtClean="0"/>
              <a:t>Hypertrophy: extra muscle growth  to  overcome increased blood pressure due to blockages in blood vessels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sz="2800" smtClean="0"/>
              <a:t>Complete the table to show  how surface area to volume ratio changes as size of cube increases</a:t>
            </a:r>
          </a:p>
        </p:txBody>
      </p:sp>
      <p:graphicFrame>
        <p:nvGraphicFramePr>
          <p:cNvPr id="4" name="Content Placeholder 3"/>
          <p:cNvGraphicFramePr>
            <a:graphicFrameLocks noGrp="1"/>
          </p:cNvGraphicFramePr>
          <p:nvPr>
            <p:ph idx="1"/>
          </p:nvPr>
        </p:nvGraphicFramePr>
        <p:xfrm>
          <a:off x="457200" y="1773238"/>
          <a:ext cx="8228013" cy="2493962"/>
        </p:xfrm>
        <a:graphic>
          <a:graphicData uri="http://schemas.openxmlformats.org/drawingml/2006/table">
            <a:tbl>
              <a:tblPr firstRow="1" bandRow="1">
                <a:tableStyleId>{5C22544A-7EE6-4342-B048-85BDC9FD1C3A}</a:tableStyleId>
              </a:tblPr>
              <a:tblGrid>
                <a:gridCol w="1645603"/>
                <a:gridCol w="1645603"/>
                <a:gridCol w="1645603"/>
                <a:gridCol w="1645603"/>
                <a:gridCol w="1645603"/>
              </a:tblGrid>
              <a:tr h="640062">
                <a:tc>
                  <a:txBody>
                    <a:bodyPr/>
                    <a:lstStyle/>
                    <a:p>
                      <a:r>
                        <a:rPr lang="en-GB" sz="1800" dirty="0" smtClean="0"/>
                        <a:t>Length of side (cm)</a:t>
                      </a:r>
                      <a:endParaRPr lang="en-GB" sz="1800" dirty="0"/>
                    </a:p>
                  </a:txBody>
                  <a:tcPr marT="45713" marB="45713"/>
                </a:tc>
                <a:tc>
                  <a:txBody>
                    <a:bodyPr/>
                    <a:lstStyle/>
                    <a:p>
                      <a:r>
                        <a:rPr lang="en-GB" sz="1800" dirty="0" smtClean="0"/>
                        <a:t>Area of side (cm</a:t>
                      </a:r>
                      <a:r>
                        <a:rPr lang="en-GB" sz="1800" baseline="30000" dirty="0" smtClean="0"/>
                        <a:t>2</a:t>
                      </a:r>
                      <a:r>
                        <a:rPr lang="en-GB" sz="1800" baseline="0" dirty="0" smtClean="0"/>
                        <a:t>)</a:t>
                      </a:r>
                      <a:endParaRPr lang="en-GB" sz="1800" dirty="0"/>
                    </a:p>
                  </a:txBody>
                  <a:tcPr marT="45713" marB="45713"/>
                </a:tc>
                <a:tc>
                  <a:txBody>
                    <a:bodyPr/>
                    <a:lstStyle/>
                    <a:p>
                      <a:r>
                        <a:rPr lang="en-GB" sz="1800" dirty="0" smtClean="0"/>
                        <a:t>Total area (cm</a:t>
                      </a:r>
                      <a:r>
                        <a:rPr lang="en-GB" sz="1800" baseline="30000" dirty="0" smtClean="0"/>
                        <a:t>2</a:t>
                      </a:r>
                      <a:r>
                        <a:rPr lang="en-GB" sz="1800" baseline="0" dirty="0" smtClean="0"/>
                        <a:t>)</a:t>
                      </a:r>
                      <a:endParaRPr lang="en-GB" sz="1800" dirty="0"/>
                    </a:p>
                  </a:txBody>
                  <a:tcPr marT="45713" marB="45713"/>
                </a:tc>
                <a:tc>
                  <a:txBody>
                    <a:bodyPr/>
                    <a:lstStyle/>
                    <a:p>
                      <a:r>
                        <a:rPr lang="en-GB" sz="1800" dirty="0" smtClean="0"/>
                        <a:t>Volume (cm</a:t>
                      </a:r>
                      <a:r>
                        <a:rPr lang="en-GB" sz="1800" baseline="30000" dirty="0" smtClean="0"/>
                        <a:t>3</a:t>
                      </a:r>
                      <a:r>
                        <a:rPr lang="en-GB" sz="1800" baseline="0" dirty="0" smtClean="0"/>
                        <a:t>)</a:t>
                      </a:r>
                      <a:endParaRPr lang="en-GB" sz="1800" dirty="0"/>
                    </a:p>
                  </a:txBody>
                  <a:tcPr marT="45713" marB="45713"/>
                </a:tc>
                <a:tc>
                  <a:txBody>
                    <a:bodyPr/>
                    <a:lstStyle/>
                    <a:p>
                      <a:r>
                        <a:rPr lang="en-GB" sz="1800" dirty="0" smtClean="0"/>
                        <a:t>SA/Volume ratio</a:t>
                      </a:r>
                      <a:endParaRPr lang="en-GB" sz="1800" dirty="0"/>
                    </a:p>
                  </a:txBody>
                  <a:tcPr marT="45713" marB="45713"/>
                </a:tc>
              </a:tr>
              <a:tr h="370780">
                <a:tc>
                  <a:txBody>
                    <a:bodyPr/>
                    <a:lstStyle/>
                    <a:p>
                      <a:r>
                        <a:rPr lang="en-GB" sz="1800" dirty="0" smtClean="0"/>
                        <a:t>1</a:t>
                      </a:r>
                      <a:endParaRPr lang="en-GB" sz="1800" dirty="0"/>
                    </a:p>
                  </a:txBody>
                  <a:tcPr marT="45713" marB="45713"/>
                </a:tc>
                <a:tc>
                  <a:txBody>
                    <a:bodyPr/>
                    <a:lstStyle/>
                    <a:p>
                      <a:r>
                        <a:rPr lang="en-GB" sz="1800" dirty="0" smtClean="0"/>
                        <a:t>1</a:t>
                      </a:r>
                      <a:endParaRPr lang="en-GB" sz="1800" dirty="0"/>
                    </a:p>
                  </a:txBody>
                  <a:tcPr marT="45713" marB="45713"/>
                </a:tc>
                <a:tc>
                  <a:txBody>
                    <a:bodyPr/>
                    <a:lstStyle/>
                    <a:p>
                      <a:r>
                        <a:rPr lang="en-GB" sz="1800" dirty="0" smtClean="0"/>
                        <a:t>6</a:t>
                      </a:r>
                      <a:endParaRPr lang="en-GB" sz="1800" dirty="0"/>
                    </a:p>
                  </a:txBody>
                  <a:tcPr marT="45713" marB="45713"/>
                </a:tc>
                <a:tc>
                  <a:txBody>
                    <a:bodyPr/>
                    <a:lstStyle/>
                    <a:p>
                      <a:r>
                        <a:rPr lang="en-GB" sz="1800" dirty="0" smtClean="0"/>
                        <a:t>1</a:t>
                      </a:r>
                      <a:endParaRPr lang="en-GB" sz="1800" dirty="0"/>
                    </a:p>
                  </a:txBody>
                  <a:tcPr marT="45713" marB="45713"/>
                </a:tc>
                <a:tc>
                  <a:txBody>
                    <a:bodyPr/>
                    <a:lstStyle/>
                    <a:p>
                      <a:r>
                        <a:rPr lang="en-GB" sz="1800" dirty="0" smtClean="0"/>
                        <a:t>6/1= 6:1</a:t>
                      </a:r>
                      <a:endParaRPr lang="en-GB" sz="1800" dirty="0"/>
                    </a:p>
                  </a:txBody>
                  <a:tcPr marT="45713" marB="45713"/>
                </a:tc>
              </a:tr>
              <a:tr h="370780">
                <a:tc>
                  <a:txBody>
                    <a:bodyPr/>
                    <a:lstStyle/>
                    <a:p>
                      <a:r>
                        <a:rPr lang="en-GB" sz="1800" dirty="0" smtClean="0"/>
                        <a:t>2</a:t>
                      </a:r>
                      <a:endParaRPr lang="en-GB" sz="1800" dirty="0"/>
                    </a:p>
                  </a:txBody>
                  <a:tcPr marT="45713" marB="45713"/>
                </a:tc>
                <a:tc>
                  <a:txBody>
                    <a:bodyPr/>
                    <a:lstStyle/>
                    <a:p>
                      <a:endParaRPr lang="en-GB" sz="1800"/>
                    </a:p>
                  </a:txBody>
                  <a:tcPr marT="45713" marB="45713"/>
                </a:tc>
                <a:tc>
                  <a:txBody>
                    <a:bodyPr/>
                    <a:lstStyle/>
                    <a:p>
                      <a:endParaRPr lang="en-GB" sz="1800"/>
                    </a:p>
                  </a:txBody>
                  <a:tcPr marT="45713" marB="45713"/>
                </a:tc>
                <a:tc>
                  <a:txBody>
                    <a:bodyPr/>
                    <a:lstStyle/>
                    <a:p>
                      <a:endParaRPr lang="en-GB" sz="1800" dirty="0"/>
                    </a:p>
                  </a:txBody>
                  <a:tcPr marT="45713" marB="45713"/>
                </a:tc>
                <a:tc>
                  <a:txBody>
                    <a:bodyPr/>
                    <a:lstStyle/>
                    <a:p>
                      <a:endParaRPr lang="en-GB" sz="1800" dirty="0"/>
                    </a:p>
                  </a:txBody>
                  <a:tcPr marT="45713" marB="45713"/>
                </a:tc>
              </a:tr>
              <a:tr h="370780">
                <a:tc>
                  <a:txBody>
                    <a:bodyPr/>
                    <a:lstStyle/>
                    <a:p>
                      <a:r>
                        <a:rPr lang="en-GB" sz="1800" dirty="0" smtClean="0"/>
                        <a:t>5</a:t>
                      </a:r>
                      <a:endParaRPr lang="en-GB" sz="1800" dirty="0"/>
                    </a:p>
                  </a:txBody>
                  <a:tcPr marT="45713" marB="45713"/>
                </a:tc>
                <a:tc>
                  <a:txBody>
                    <a:bodyPr/>
                    <a:lstStyle/>
                    <a:p>
                      <a:endParaRPr lang="en-GB" sz="1800"/>
                    </a:p>
                  </a:txBody>
                  <a:tcPr marT="45713" marB="45713"/>
                </a:tc>
                <a:tc>
                  <a:txBody>
                    <a:bodyPr/>
                    <a:lstStyle/>
                    <a:p>
                      <a:endParaRPr lang="en-GB" sz="1800"/>
                    </a:p>
                  </a:txBody>
                  <a:tcPr marT="45713" marB="45713"/>
                </a:tc>
                <a:tc>
                  <a:txBody>
                    <a:bodyPr/>
                    <a:lstStyle/>
                    <a:p>
                      <a:endParaRPr lang="en-GB" sz="1800" dirty="0"/>
                    </a:p>
                  </a:txBody>
                  <a:tcPr marT="45713" marB="45713"/>
                </a:tc>
                <a:tc>
                  <a:txBody>
                    <a:bodyPr/>
                    <a:lstStyle/>
                    <a:p>
                      <a:endParaRPr lang="en-GB" sz="1800" dirty="0"/>
                    </a:p>
                  </a:txBody>
                  <a:tcPr marT="45713" marB="45713"/>
                </a:tc>
              </a:tr>
              <a:tr h="370780">
                <a:tc>
                  <a:txBody>
                    <a:bodyPr/>
                    <a:lstStyle/>
                    <a:p>
                      <a:r>
                        <a:rPr lang="en-GB" sz="1800" dirty="0" smtClean="0"/>
                        <a:t>10</a:t>
                      </a:r>
                      <a:endParaRPr lang="en-GB" sz="1800" dirty="0"/>
                    </a:p>
                  </a:txBody>
                  <a:tcPr marT="45713" marB="45713"/>
                </a:tc>
                <a:tc>
                  <a:txBody>
                    <a:bodyPr/>
                    <a:lstStyle/>
                    <a:p>
                      <a:endParaRPr lang="en-GB" sz="1800"/>
                    </a:p>
                  </a:txBody>
                  <a:tcPr marT="45713" marB="45713"/>
                </a:tc>
                <a:tc>
                  <a:txBody>
                    <a:bodyPr/>
                    <a:lstStyle/>
                    <a:p>
                      <a:endParaRPr lang="en-GB" sz="1800"/>
                    </a:p>
                  </a:txBody>
                  <a:tcPr marT="45713" marB="45713"/>
                </a:tc>
                <a:tc>
                  <a:txBody>
                    <a:bodyPr/>
                    <a:lstStyle/>
                    <a:p>
                      <a:endParaRPr lang="en-GB" sz="1800" dirty="0"/>
                    </a:p>
                  </a:txBody>
                  <a:tcPr marT="45713" marB="45713"/>
                </a:tc>
                <a:tc>
                  <a:txBody>
                    <a:bodyPr/>
                    <a:lstStyle/>
                    <a:p>
                      <a:endParaRPr lang="en-GB" sz="1800" dirty="0"/>
                    </a:p>
                  </a:txBody>
                  <a:tcPr marT="45713" marB="45713"/>
                </a:tc>
              </a:tr>
              <a:tr h="370780">
                <a:tc>
                  <a:txBody>
                    <a:bodyPr/>
                    <a:lstStyle/>
                    <a:p>
                      <a:r>
                        <a:rPr lang="en-GB" sz="1800" dirty="0" smtClean="0"/>
                        <a:t>20</a:t>
                      </a:r>
                      <a:endParaRPr lang="en-GB" sz="1800" dirty="0"/>
                    </a:p>
                  </a:txBody>
                  <a:tcPr marT="45713" marB="45713"/>
                </a:tc>
                <a:tc>
                  <a:txBody>
                    <a:bodyPr/>
                    <a:lstStyle/>
                    <a:p>
                      <a:endParaRPr lang="en-GB" sz="1800"/>
                    </a:p>
                  </a:txBody>
                  <a:tcPr marT="45713" marB="45713"/>
                </a:tc>
                <a:tc>
                  <a:txBody>
                    <a:bodyPr/>
                    <a:lstStyle/>
                    <a:p>
                      <a:endParaRPr lang="en-GB" sz="1800"/>
                    </a:p>
                  </a:txBody>
                  <a:tcPr marT="45713" marB="45713"/>
                </a:tc>
                <a:tc>
                  <a:txBody>
                    <a:bodyPr/>
                    <a:lstStyle/>
                    <a:p>
                      <a:endParaRPr lang="en-GB" sz="1800" dirty="0"/>
                    </a:p>
                  </a:txBody>
                  <a:tcPr marT="45713" marB="45713"/>
                </a:tc>
                <a:tc>
                  <a:txBody>
                    <a:bodyPr/>
                    <a:lstStyle/>
                    <a:p>
                      <a:endParaRPr lang="en-GB" sz="1800" dirty="0"/>
                    </a:p>
                  </a:txBody>
                  <a:tcPr marT="45713" marB="45713"/>
                </a:tc>
              </a:tr>
            </a:tbl>
          </a:graphicData>
        </a:graphic>
      </p:graphicFrame>
      <p:pic>
        <p:nvPicPr>
          <p:cNvPr id="5167" name="Picture 2" descr="http://www.how-to-draw-funny-cartoons.com/image-files/cartoon-sugar-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5300663"/>
            <a:ext cx="7191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8" name="Picture 4" descr="http://www.how-to-draw-funny-cartoons.com/image-files/cartoon-sugar-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265613"/>
            <a:ext cx="259238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4" descr="http://www.how-to-draw-funny-cartoons.com/image-files/cartoon-sugar-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4265613"/>
            <a:ext cx="25923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title"/>
          </p:nvPr>
        </p:nvSpPr>
        <p:spPr/>
        <p:txBody>
          <a:bodyPr/>
          <a:lstStyle/>
          <a:p>
            <a:pPr eaLnBrk="1" hangingPunct="1"/>
            <a:r>
              <a:rPr lang="en-GB" sz="2800" smtClean="0"/>
              <a:t>Completed  table to show  how surface area to volume ratio changes as size of cube increases</a:t>
            </a:r>
          </a:p>
        </p:txBody>
      </p:sp>
      <p:graphicFrame>
        <p:nvGraphicFramePr>
          <p:cNvPr id="4" name="Content Placeholder 3"/>
          <p:cNvGraphicFramePr>
            <a:graphicFrameLocks noGrp="1"/>
          </p:cNvGraphicFramePr>
          <p:nvPr>
            <p:ph idx="1"/>
          </p:nvPr>
        </p:nvGraphicFramePr>
        <p:xfrm>
          <a:off x="179388" y="1773238"/>
          <a:ext cx="8712200" cy="2493962"/>
        </p:xfrm>
        <a:graphic>
          <a:graphicData uri="http://schemas.openxmlformats.org/drawingml/2006/table">
            <a:tbl>
              <a:tblPr firstRow="1" bandRow="1">
                <a:tableStyleId>{5C22544A-7EE6-4342-B048-85BDC9FD1C3A}</a:tableStyleId>
              </a:tblPr>
              <a:tblGrid>
                <a:gridCol w="1368031"/>
                <a:gridCol w="1584036"/>
                <a:gridCol w="1512035"/>
                <a:gridCol w="1728040"/>
                <a:gridCol w="2520058"/>
              </a:tblGrid>
              <a:tr h="640062">
                <a:tc>
                  <a:txBody>
                    <a:bodyPr/>
                    <a:lstStyle/>
                    <a:p>
                      <a:r>
                        <a:rPr lang="en-GB" sz="1800" dirty="0" smtClean="0"/>
                        <a:t>Length of side (cm)</a:t>
                      </a:r>
                      <a:endParaRPr lang="en-GB" sz="1800" dirty="0"/>
                    </a:p>
                  </a:txBody>
                  <a:tcPr marL="91432" marR="91432" marT="45713" marB="45713"/>
                </a:tc>
                <a:tc>
                  <a:txBody>
                    <a:bodyPr/>
                    <a:lstStyle/>
                    <a:p>
                      <a:r>
                        <a:rPr lang="en-GB" sz="1800" dirty="0" smtClean="0"/>
                        <a:t>Area of side (cm</a:t>
                      </a:r>
                      <a:r>
                        <a:rPr lang="en-GB" sz="1800" baseline="30000" dirty="0" smtClean="0"/>
                        <a:t>2</a:t>
                      </a:r>
                      <a:r>
                        <a:rPr lang="en-GB" sz="1800" baseline="0" dirty="0" smtClean="0"/>
                        <a:t>)</a:t>
                      </a:r>
                      <a:endParaRPr lang="en-GB" sz="1800" dirty="0"/>
                    </a:p>
                  </a:txBody>
                  <a:tcPr marL="91432" marR="91432" marT="45713" marB="45713"/>
                </a:tc>
                <a:tc>
                  <a:txBody>
                    <a:bodyPr/>
                    <a:lstStyle/>
                    <a:p>
                      <a:r>
                        <a:rPr lang="en-GB" sz="1800" dirty="0" smtClean="0"/>
                        <a:t>Total area (cm</a:t>
                      </a:r>
                      <a:r>
                        <a:rPr lang="en-GB" sz="1800" baseline="30000" dirty="0" smtClean="0"/>
                        <a:t>2</a:t>
                      </a:r>
                      <a:r>
                        <a:rPr lang="en-GB" sz="1800" baseline="0" dirty="0" smtClean="0"/>
                        <a:t>)</a:t>
                      </a:r>
                      <a:endParaRPr lang="en-GB" sz="1800" dirty="0"/>
                    </a:p>
                  </a:txBody>
                  <a:tcPr marL="91432" marR="91432" marT="45713" marB="45713"/>
                </a:tc>
                <a:tc>
                  <a:txBody>
                    <a:bodyPr/>
                    <a:lstStyle/>
                    <a:p>
                      <a:r>
                        <a:rPr lang="en-GB" sz="1800" dirty="0" smtClean="0"/>
                        <a:t>Volume (cm</a:t>
                      </a:r>
                      <a:r>
                        <a:rPr lang="en-GB" sz="1800" baseline="30000" dirty="0" smtClean="0"/>
                        <a:t>3</a:t>
                      </a:r>
                      <a:r>
                        <a:rPr lang="en-GB" sz="1800" baseline="0" dirty="0" smtClean="0"/>
                        <a:t>)</a:t>
                      </a:r>
                      <a:endParaRPr lang="en-GB" sz="1800" dirty="0"/>
                    </a:p>
                  </a:txBody>
                  <a:tcPr marL="91432" marR="91432" marT="45713" marB="45713"/>
                </a:tc>
                <a:tc>
                  <a:txBody>
                    <a:bodyPr/>
                    <a:lstStyle/>
                    <a:p>
                      <a:r>
                        <a:rPr lang="en-GB" sz="1800" dirty="0" smtClean="0"/>
                        <a:t>SA/Volume ratio</a:t>
                      </a:r>
                      <a:endParaRPr lang="en-GB" sz="1800" dirty="0"/>
                    </a:p>
                  </a:txBody>
                  <a:tcPr marL="91432" marR="91432" marT="45713" marB="45713"/>
                </a:tc>
              </a:tr>
              <a:tr h="370780">
                <a:tc>
                  <a:txBody>
                    <a:bodyPr/>
                    <a:lstStyle/>
                    <a:p>
                      <a:r>
                        <a:rPr lang="en-GB" sz="1800" dirty="0" smtClean="0"/>
                        <a:t>1</a:t>
                      </a:r>
                      <a:endParaRPr lang="en-GB" sz="1800" dirty="0"/>
                    </a:p>
                  </a:txBody>
                  <a:tcPr marL="91432" marR="91432" marT="45713" marB="45713"/>
                </a:tc>
                <a:tc>
                  <a:txBody>
                    <a:bodyPr/>
                    <a:lstStyle/>
                    <a:p>
                      <a:r>
                        <a:rPr lang="en-GB" sz="1800" dirty="0" smtClean="0"/>
                        <a:t>1</a:t>
                      </a:r>
                      <a:endParaRPr lang="en-GB" sz="1800" dirty="0"/>
                    </a:p>
                  </a:txBody>
                  <a:tcPr marL="91432" marR="91432" marT="45713" marB="45713"/>
                </a:tc>
                <a:tc>
                  <a:txBody>
                    <a:bodyPr/>
                    <a:lstStyle/>
                    <a:p>
                      <a:r>
                        <a:rPr lang="en-GB" sz="1800" dirty="0" smtClean="0"/>
                        <a:t>6</a:t>
                      </a:r>
                      <a:endParaRPr lang="en-GB" sz="1800" dirty="0"/>
                    </a:p>
                  </a:txBody>
                  <a:tcPr marL="91432" marR="91432" marT="45713" marB="45713"/>
                </a:tc>
                <a:tc>
                  <a:txBody>
                    <a:bodyPr/>
                    <a:lstStyle/>
                    <a:p>
                      <a:r>
                        <a:rPr lang="en-GB" sz="1800" dirty="0" smtClean="0"/>
                        <a:t>1</a:t>
                      </a:r>
                      <a:endParaRPr lang="en-GB" sz="1800" dirty="0"/>
                    </a:p>
                  </a:txBody>
                  <a:tcPr marL="91432" marR="91432" marT="45713" marB="45713"/>
                </a:tc>
                <a:tc>
                  <a:txBody>
                    <a:bodyPr/>
                    <a:lstStyle/>
                    <a:p>
                      <a:r>
                        <a:rPr lang="en-GB" sz="1800" dirty="0" smtClean="0"/>
                        <a:t>6/1= 6:1</a:t>
                      </a:r>
                      <a:endParaRPr lang="en-GB" sz="1800" dirty="0"/>
                    </a:p>
                  </a:txBody>
                  <a:tcPr marL="91432" marR="91432" marT="45713" marB="45713"/>
                </a:tc>
              </a:tr>
              <a:tr h="370780">
                <a:tc>
                  <a:txBody>
                    <a:bodyPr/>
                    <a:lstStyle/>
                    <a:p>
                      <a:r>
                        <a:rPr lang="en-GB" sz="1800" dirty="0" smtClean="0"/>
                        <a:t>2</a:t>
                      </a:r>
                      <a:endParaRPr lang="en-GB" sz="1800" dirty="0"/>
                    </a:p>
                  </a:txBody>
                  <a:tcPr marL="91432" marR="91432" marT="45713" marB="45713"/>
                </a:tc>
                <a:tc>
                  <a:txBody>
                    <a:bodyPr/>
                    <a:lstStyle/>
                    <a:p>
                      <a:r>
                        <a:rPr lang="en-GB" sz="1800" dirty="0" smtClean="0"/>
                        <a:t>4</a:t>
                      </a:r>
                      <a:endParaRPr lang="en-GB" sz="1800" dirty="0"/>
                    </a:p>
                  </a:txBody>
                  <a:tcPr marL="91432" marR="91432" marT="45713" marB="45713"/>
                </a:tc>
                <a:tc>
                  <a:txBody>
                    <a:bodyPr/>
                    <a:lstStyle/>
                    <a:p>
                      <a:r>
                        <a:rPr lang="en-GB" sz="1800" dirty="0" smtClean="0"/>
                        <a:t>24</a:t>
                      </a:r>
                      <a:endParaRPr lang="en-GB" sz="1800" dirty="0"/>
                    </a:p>
                  </a:txBody>
                  <a:tcPr marL="91432" marR="91432" marT="45713" marB="45713"/>
                </a:tc>
                <a:tc>
                  <a:txBody>
                    <a:bodyPr/>
                    <a:lstStyle/>
                    <a:p>
                      <a:r>
                        <a:rPr lang="en-GB" sz="1800" dirty="0" smtClean="0"/>
                        <a:t>8</a:t>
                      </a:r>
                      <a:endParaRPr lang="en-GB" sz="1800" dirty="0"/>
                    </a:p>
                  </a:txBody>
                  <a:tcPr marL="91432" marR="91432" marT="45713" marB="45713"/>
                </a:tc>
                <a:tc>
                  <a:txBody>
                    <a:bodyPr/>
                    <a:lstStyle/>
                    <a:p>
                      <a:r>
                        <a:rPr lang="en-GB" sz="1800" dirty="0" smtClean="0"/>
                        <a:t>24/8= 3:1</a:t>
                      </a:r>
                      <a:endParaRPr lang="en-GB" sz="1800" dirty="0"/>
                    </a:p>
                  </a:txBody>
                  <a:tcPr marL="91432" marR="91432" marT="45713" marB="45713"/>
                </a:tc>
              </a:tr>
              <a:tr h="370780">
                <a:tc>
                  <a:txBody>
                    <a:bodyPr/>
                    <a:lstStyle/>
                    <a:p>
                      <a:r>
                        <a:rPr lang="en-GB" sz="1800" dirty="0" smtClean="0"/>
                        <a:t>5</a:t>
                      </a:r>
                      <a:endParaRPr lang="en-GB" sz="1800" dirty="0"/>
                    </a:p>
                  </a:txBody>
                  <a:tcPr marL="91432" marR="91432" marT="45713" marB="45713"/>
                </a:tc>
                <a:tc>
                  <a:txBody>
                    <a:bodyPr/>
                    <a:lstStyle/>
                    <a:p>
                      <a:r>
                        <a:rPr lang="en-GB" sz="1800" dirty="0" smtClean="0"/>
                        <a:t>25</a:t>
                      </a:r>
                      <a:endParaRPr lang="en-GB" sz="1800" dirty="0"/>
                    </a:p>
                  </a:txBody>
                  <a:tcPr marL="91432" marR="91432" marT="45713" marB="45713"/>
                </a:tc>
                <a:tc>
                  <a:txBody>
                    <a:bodyPr/>
                    <a:lstStyle/>
                    <a:p>
                      <a:r>
                        <a:rPr lang="en-GB" sz="1800" dirty="0" smtClean="0"/>
                        <a:t>150</a:t>
                      </a:r>
                      <a:endParaRPr lang="en-GB" sz="1800" dirty="0"/>
                    </a:p>
                  </a:txBody>
                  <a:tcPr marL="91432" marR="91432" marT="45713" marB="45713"/>
                </a:tc>
                <a:tc>
                  <a:txBody>
                    <a:bodyPr/>
                    <a:lstStyle/>
                    <a:p>
                      <a:r>
                        <a:rPr lang="en-GB" sz="1800" dirty="0" smtClean="0"/>
                        <a:t>125</a:t>
                      </a:r>
                      <a:endParaRPr lang="en-GB" sz="1800" dirty="0"/>
                    </a:p>
                  </a:txBody>
                  <a:tcPr marL="91432" marR="91432" marT="45713" marB="45713"/>
                </a:tc>
                <a:tc>
                  <a:txBody>
                    <a:bodyPr/>
                    <a:lstStyle/>
                    <a:p>
                      <a:r>
                        <a:rPr lang="en-GB" sz="1800" dirty="0" smtClean="0"/>
                        <a:t>150/125= 1.2 :1</a:t>
                      </a:r>
                      <a:endParaRPr lang="en-GB" sz="1800" dirty="0"/>
                    </a:p>
                  </a:txBody>
                  <a:tcPr marL="91432" marR="91432" marT="45713" marB="45713"/>
                </a:tc>
              </a:tr>
              <a:tr h="370780">
                <a:tc>
                  <a:txBody>
                    <a:bodyPr/>
                    <a:lstStyle/>
                    <a:p>
                      <a:r>
                        <a:rPr lang="en-GB" sz="1800" dirty="0" smtClean="0"/>
                        <a:t>10</a:t>
                      </a:r>
                      <a:endParaRPr lang="en-GB" sz="1800" dirty="0"/>
                    </a:p>
                  </a:txBody>
                  <a:tcPr marL="91432" marR="91432" marT="45713" marB="45713"/>
                </a:tc>
                <a:tc>
                  <a:txBody>
                    <a:bodyPr/>
                    <a:lstStyle/>
                    <a:p>
                      <a:r>
                        <a:rPr lang="en-GB" sz="1800" dirty="0" smtClean="0"/>
                        <a:t>100</a:t>
                      </a:r>
                      <a:endParaRPr lang="en-GB" sz="1800" dirty="0"/>
                    </a:p>
                  </a:txBody>
                  <a:tcPr marL="91432" marR="91432" marT="45713" marB="45713"/>
                </a:tc>
                <a:tc>
                  <a:txBody>
                    <a:bodyPr/>
                    <a:lstStyle/>
                    <a:p>
                      <a:r>
                        <a:rPr lang="en-GB" sz="1800" dirty="0" smtClean="0"/>
                        <a:t>600</a:t>
                      </a:r>
                      <a:endParaRPr lang="en-GB" sz="1800" dirty="0"/>
                    </a:p>
                  </a:txBody>
                  <a:tcPr marL="91432" marR="91432" marT="45713" marB="45713"/>
                </a:tc>
                <a:tc>
                  <a:txBody>
                    <a:bodyPr/>
                    <a:lstStyle/>
                    <a:p>
                      <a:r>
                        <a:rPr lang="en-GB" sz="1800" dirty="0" smtClean="0"/>
                        <a:t>1000</a:t>
                      </a:r>
                      <a:endParaRPr lang="en-GB" sz="1800" dirty="0"/>
                    </a:p>
                  </a:txBody>
                  <a:tcPr marL="91432" marR="91432" marT="45713" marB="45713"/>
                </a:tc>
                <a:tc>
                  <a:txBody>
                    <a:bodyPr/>
                    <a:lstStyle/>
                    <a:p>
                      <a:r>
                        <a:rPr lang="en-GB" sz="1800" dirty="0" smtClean="0"/>
                        <a:t>600/1000=</a:t>
                      </a:r>
                      <a:r>
                        <a:rPr lang="en-GB" sz="1800" baseline="0" dirty="0" smtClean="0"/>
                        <a:t> 0.6 :1</a:t>
                      </a:r>
                      <a:endParaRPr lang="en-GB" sz="1800" dirty="0"/>
                    </a:p>
                  </a:txBody>
                  <a:tcPr marL="91432" marR="91432" marT="45713" marB="45713"/>
                </a:tc>
              </a:tr>
              <a:tr h="370780">
                <a:tc>
                  <a:txBody>
                    <a:bodyPr/>
                    <a:lstStyle/>
                    <a:p>
                      <a:r>
                        <a:rPr lang="en-GB" sz="1800" dirty="0" smtClean="0"/>
                        <a:t>20</a:t>
                      </a:r>
                      <a:endParaRPr lang="en-GB" sz="1800" dirty="0"/>
                    </a:p>
                  </a:txBody>
                  <a:tcPr marL="91432" marR="91432" marT="45713" marB="45713"/>
                </a:tc>
                <a:tc>
                  <a:txBody>
                    <a:bodyPr/>
                    <a:lstStyle/>
                    <a:p>
                      <a:r>
                        <a:rPr lang="en-GB" sz="1800" dirty="0" smtClean="0"/>
                        <a:t>400</a:t>
                      </a:r>
                      <a:endParaRPr lang="en-GB" sz="1800" dirty="0"/>
                    </a:p>
                  </a:txBody>
                  <a:tcPr marL="91432" marR="91432" marT="45713" marB="45713"/>
                </a:tc>
                <a:tc>
                  <a:txBody>
                    <a:bodyPr/>
                    <a:lstStyle/>
                    <a:p>
                      <a:r>
                        <a:rPr lang="en-GB" sz="1800" dirty="0" smtClean="0"/>
                        <a:t>2400</a:t>
                      </a:r>
                      <a:endParaRPr lang="en-GB" sz="1800" dirty="0"/>
                    </a:p>
                  </a:txBody>
                  <a:tcPr marL="91432" marR="91432" marT="45713" marB="45713"/>
                </a:tc>
                <a:tc>
                  <a:txBody>
                    <a:bodyPr/>
                    <a:lstStyle/>
                    <a:p>
                      <a:r>
                        <a:rPr lang="en-GB" sz="1800" dirty="0" smtClean="0"/>
                        <a:t>8000</a:t>
                      </a:r>
                      <a:endParaRPr lang="en-GB" sz="1800" dirty="0"/>
                    </a:p>
                  </a:txBody>
                  <a:tcPr marL="91432" marR="91432" marT="45713" marB="45713"/>
                </a:tc>
                <a:tc>
                  <a:txBody>
                    <a:bodyPr/>
                    <a:lstStyle/>
                    <a:p>
                      <a:r>
                        <a:rPr lang="en-GB" sz="1800" dirty="0" smtClean="0"/>
                        <a:t>2400/8000 = 0.3 :1</a:t>
                      </a:r>
                      <a:endParaRPr lang="en-GB" sz="1800" dirty="0"/>
                    </a:p>
                  </a:txBody>
                  <a:tcPr marL="91432" marR="91432" marT="45713" marB="45713"/>
                </a:tc>
              </a:tr>
            </a:tbl>
          </a:graphicData>
        </a:graphic>
      </p:graphicFrame>
      <p:pic>
        <p:nvPicPr>
          <p:cNvPr id="6192" name="Picture 2" descr="http://www.how-to-draw-funny-cartoons.com/image-files/cartoon-sugar-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013325"/>
            <a:ext cx="720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3" name="TextBox 5"/>
          <p:cNvSpPr txBox="1">
            <a:spLocks noChangeArrowheads="1"/>
          </p:cNvSpPr>
          <p:nvPr/>
        </p:nvSpPr>
        <p:spPr bwMode="auto">
          <a:xfrm>
            <a:off x="4211638" y="4797425"/>
            <a:ext cx="45370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r>
              <a:rPr lang="en-GB">
                <a:solidFill>
                  <a:schemeClr val="tx1"/>
                </a:solidFill>
              </a:rPr>
              <a:t>The bigger the object the less outer surface it has compared to its volume. This means it is harder for substances to move into the object and through to the centre of the object by diffusion.  </a:t>
            </a: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mtClean="0"/>
              <a:t>Features of Exchange Surfaces?</a:t>
            </a:r>
          </a:p>
        </p:txBody>
      </p:sp>
      <p:sp>
        <p:nvSpPr>
          <p:cNvPr id="17411" name="Content Placeholder 2"/>
          <p:cNvSpPr>
            <a:spLocks noGrp="1"/>
          </p:cNvSpPr>
          <p:nvPr>
            <p:ph idx="1"/>
          </p:nvPr>
        </p:nvSpPr>
        <p:spPr/>
        <p:txBody>
          <a:bodyPr/>
          <a:lstStyle/>
          <a:p>
            <a:pPr eaLnBrk="1" hangingPunct="1"/>
            <a:r>
              <a:rPr lang="en-GB" smtClean="0"/>
              <a:t>Large surface area, often folded</a:t>
            </a:r>
          </a:p>
          <a:p>
            <a:pPr eaLnBrk="1" hangingPunct="1"/>
            <a:r>
              <a:rPr lang="en-GB" smtClean="0"/>
              <a:t>Thin barrier to reduce diffusion distance</a:t>
            </a:r>
          </a:p>
          <a:p>
            <a:pPr eaLnBrk="1" hangingPunct="1"/>
            <a:r>
              <a:rPr lang="en-GB" smtClean="0"/>
              <a:t>Fresh supply of required molecules on one side to keep concentration high</a:t>
            </a:r>
          </a:p>
          <a:p>
            <a:pPr eaLnBrk="1" hangingPunct="1"/>
            <a:r>
              <a:rPr lang="en-GB" smtClean="0"/>
              <a:t>Removal of required molecules on other side to keep concentration low</a:t>
            </a:r>
          </a:p>
          <a:p>
            <a:pPr eaLnBrk="1" hangingPunct="1"/>
            <a:r>
              <a:rPr lang="en-GB" smtClean="0"/>
              <a:t>(maintains concentration gradient)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mtClean="0"/>
              <a:t/>
            </a:r>
            <a:br>
              <a:rPr lang="en-GB" smtClean="0"/>
            </a:br>
            <a:r>
              <a:rPr lang="en-GB" smtClean="0"/>
              <a:t>Examples of exchange/ absorption surfaces</a:t>
            </a:r>
            <a:br>
              <a:rPr lang="en-GB" smtClean="0"/>
            </a:br>
            <a:endParaRPr lang="en-GB" smtClean="0"/>
          </a:p>
        </p:txBody>
      </p:sp>
      <p:sp>
        <p:nvSpPr>
          <p:cNvPr id="18435" name="Content Placeholder 2"/>
          <p:cNvSpPr>
            <a:spLocks noGrp="1"/>
          </p:cNvSpPr>
          <p:nvPr>
            <p:ph idx="1"/>
          </p:nvPr>
        </p:nvSpPr>
        <p:spPr/>
        <p:txBody>
          <a:bodyPr/>
          <a:lstStyle/>
          <a:p>
            <a:pPr eaLnBrk="1" hangingPunct="1"/>
            <a:r>
              <a:rPr lang="en-GB" smtClean="0">
                <a:solidFill>
                  <a:srgbClr val="00B050"/>
                </a:solidFill>
              </a:rPr>
              <a:t>Alveoli</a:t>
            </a:r>
            <a:r>
              <a:rPr lang="en-GB" smtClean="0"/>
              <a:t>, exchange of oxygen and carbon dioxide</a:t>
            </a:r>
          </a:p>
          <a:p>
            <a:pPr eaLnBrk="1" hangingPunct="1"/>
            <a:r>
              <a:rPr lang="en-GB" smtClean="0">
                <a:solidFill>
                  <a:srgbClr val="00B050"/>
                </a:solidFill>
              </a:rPr>
              <a:t>Small intestine</a:t>
            </a:r>
            <a:r>
              <a:rPr lang="en-GB" smtClean="0"/>
              <a:t>, absorption of nutrients</a:t>
            </a:r>
          </a:p>
          <a:p>
            <a:pPr eaLnBrk="1" hangingPunct="1"/>
            <a:r>
              <a:rPr lang="en-GB" smtClean="0">
                <a:solidFill>
                  <a:srgbClr val="00B050"/>
                </a:solidFill>
              </a:rPr>
              <a:t>Liver cells (hepatocytes)</a:t>
            </a:r>
            <a:r>
              <a:rPr lang="en-GB" smtClean="0"/>
              <a:t>, absorption of metabolically active substances, blood sugar levels adjusted</a:t>
            </a:r>
          </a:p>
          <a:p>
            <a:pPr eaLnBrk="1" hangingPunct="1"/>
            <a:r>
              <a:rPr lang="en-GB" smtClean="0">
                <a:solidFill>
                  <a:srgbClr val="00B050"/>
                </a:solidFill>
              </a:rPr>
              <a:t>Root hairs</a:t>
            </a:r>
            <a:r>
              <a:rPr lang="en-GB" smtClean="0"/>
              <a:t>, water and minerals absorbed</a:t>
            </a:r>
          </a:p>
          <a:p>
            <a:pPr eaLnBrk="1" hangingPunct="1"/>
            <a:r>
              <a:rPr lang="en-GB" smtClean="0">
                <a:solidFill>
                  <a:srgbClr val="00B050"/>
                </a:solidFill>
              </a:rPr>
              <a:t>Fungal hyphae</a:t>
            </a:r>
            <a:r>
              <a:rPr lang="en-GB" smtClean="0"/>
              <a:t>, absorption of nutrients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6"/>
          <p:cNvSpPr>
            <a:spLocks noGrp="1"/>
          </p:cNvSpPr>
          <p:nvPr>
            <p:ph type="title"/>
          </p:nvPr>
        </p:nvSpPr>
        <p:spPr>
          <a:xfrm>
            <a:off x="457200" y="274638"/>
            <a:ext cx="8228013" cy="1641475"/>
          </a:xfrm>
        </p:spPr>
        <p:txBody>
          <a:bodyPr/>
          <a:lstStyle/>
          <a:p>
            <a:pPr eaLnBrk="1" hangingPunct="1"/>
            <a:r>
              <a:rPr lang="en-GB" smtClean="0"/>
              <a:t>Learning Outcomes</a:t>
            </a:r>
            <a:br>
              <a:rPr lang="en-GB" smtClean="0"/>
            </a:br>
            <a:r>
              <a:rPr lang="en-GB" sz="3200" smtClean="0"/>
              <a:t>You should be able to:</a:t>
            </a:r>
          </a:p>
        </p:txBody>
      </p:sp>
      <p:sp>
        <p:nvSpPr>
          <p:cNvPr id="9219" name="Rectangle 2"/>
          <p:cNvSpPr>
            <a:spLocks noGrp="1" noChangeArrowheads="1"/>
          </p:cNvSpPr>
          <p:nvPr>
            <p:ph idx="1"/>
          </p:nvPr>
        </p:nvSpPr>
        <p:spPr/>
        <p:txBody>
          <a:bodyPr/>
          <a:lstStyle/>
          <a:p>
            <a:pP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smtClean="0"/>
          </a:p>
          <a:p>
            <a:pPr eaLnBrk="1" hangingPunct="1">
              <a:spcBef>
                <a:spcPts val="450"/>
              </a:spcBef>
              <a:buFont typeface="Century Schoolbook"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t>Describe the features of an efficient exchange surface with reference to diffusion of oxygen and carbon dioxide across an alveolus.</a:t>
            </a:r>
          </a:p>
          <a:p>
            <a:pP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smtClean="0"/>
          </a:p>
          <a:p>
            <a:pP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smtClean="0"/>
          </a:p>
          <a:p>
            <a:pPr eaLnBrk="1" hangingPunct="1">
              <a:spcBef>
                <a:spcPts val="450"/>
              </a:spcBef>
              <a:buFont typeface="Century Schoolbook"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t>Describe the features of the mammalian lung that adapt it to efficient gas exchange.</a:t>
            </a:r>
          </a:p>
          <a:p>
            <a:pP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smtClean="0"/>
          </a:p>
          <a:p>
            <a:pP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smtClean="0"/>
          </a:p>
        </p:txBody>
      </p:sp>
      <p:sp>
        <p:nvSpPr>
          <p:cNvPr id="9220" name="Text Box 3"/>
          <p:cNvSpPr txBox="1">
            <a:spLocks noChangeArrowheads="1"/>
          </p:cNvSpPr>
          <p:nvPr/>
        </p:nvSpPr>
        <p:spPr bwMode="auto">
          <a:xfrm>
            <a:off x="4953000" y="3048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1"/>
          </p:nvPr>
        </p:nvSpPr>
        <p:spPr>
          <a:xfrm>
            <a:off x="457200" y="260350"/>
            <a:ext cx="8229600" cy="865188"/>
          </a:xfrm>
        </p:spPr>
        <p:txBody>
          <a:bodyPr/>
          <a:lstStyle/>
          <a:p>
            <a:pPr algn="ct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smtClean="0"/>
              <a:t>The Lungs and Associated Structures</a:t>
            </a:r>
          </a:p>
          <a:p>
            <a:pPr algn="ctr"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smtClean="0"/>
              <a:t>(familiar from KS3 and KS4)</a:t>
            </a:r>
          </a:p>
        </p:txBody>
      </p:sp>
      <p:sp>
        <p:nvSpPr>
          <p:cNvPr id="10243" name="Text Box 3"/>
          <p:cNvSpPr txBox="1">
            <a:spLocks noChangeArrowheads="1"/>
          </p:cNvSpPr>
          <p:nvPr/>
        </p:nvSpPr>
        <p:spPr bwMode="auto">
          <a:xfrm>
            <a:off x="4953000" y="3048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pic>
        <p:nvPicPr>
          <p:cNvPr id="10244" name="Picture 7" descr="S691806_aw_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268413"/>
            <a:ext cx="6413500" cy="48926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245" name="Rectangle 4"/>
          <p:cNvSpPr>
            <a:spLocks noChangeArrowheads="1"/>
          </p:cNvSpPr>
          <p:nvPr/>
        </p:nvSpPr>
        <p:spPr bwMode="auto">
          <a:xfrm>
            <a:off x="5867400" y="1412875"/>
            <a:ext cx="1873250" cy="1079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0246" name="Rectangle 5"/>
          <p:cNvSpPr>
            <a:spLocks noChangeArrowheads="1"/>
          </p:cNvSpPr>
          <p:nvPr/>
        </p:nvSpPr>
        <p:spPr bwMode="auto">
          <a:xfrm>
            <a:off x="6732588" y="5229225"/>
            <a:ext cx="1008062" cy="863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0247" name="Rectangle 6"/>
          <p:cNvSpPr>
            <a:spLocks noChangeArrowheads="1"/>
          </p:cNvSpPr>
          <p:nvPr/>
        </p:nvSpPr>
        <p:spPr bwMode="auto">
          <a:xfrm>
            <a:off x="1476375" y="1341438"/>
            <a:ext cx="1150938" cy="18716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0248" name="Rectangle 7"/>
          <p:cNvSpPr>
            <a:spLocks noChangeArrowheads="1"/>
          </p:cNvSpPr>
          <p:nvPr/>
        </p:nvSpPr>
        <p:spPr bwMode="auto">
          <a:xfrm>
            <a:off x="1476375" y="3213100"/>
            <a:ext cx="792163" cy="29527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0249" name="Rectangle 8"/>
          <p:cNvSpPr>
            <a:spLocks noChangeArrowheads="1"/>
          </p:cNvSpPr>
          <p:nvPr/>
        </p:nvSpPr>
        <p:spPr bwMode="auto">
          <a:xfrm>
            <a:off x="2268538" y="5805488"/>
            <a:ext cx="647700" cy="3603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0250" name="Rectangle 9"/>
          <p:cNvSpPr>
            <a:spLocks noChangeArrowheads="1"/>
          </p:cNvSpPr>
          <p:nvPr/>
        </p:nvSpPr>
        <p:spPr bwMode="auto">
          <a:xfrm>
            <a:off x="6156325" y="5732463"/>
            <a:ext cx="647700" cy="3603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efault Design">
  <a:themeElements>
    <a:clrScheme name="Custom 1">
      <a:dk1>
        <a:sysClr val="windowText" lastClr="000000"/>
      </a:dk1>
      <a:lt1>
        <a:sysClr val="window" lastClr="FFFFFF"/>
      </a:lt1>
      <a:dk2>
        <a:srgbClr val="B13F9A"/>
      </a:dk2>
      <a:lt2>
        <a:srgbClr val="F4E7ED"/>
      </a:lt2>
      <a:accent1>
        <a:srgbClr val="00B0F0"/>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Default Design">
      <a:majorFont>
        <a:latin typeface="Arial"/>
        <a:ea typeface=""/>
        <a:cs typeface="Arial"/>
      </a:majorFont>
      <a:minorFont>
        <a:latin typeface="Arial"/>
        <a:ea typeface=""/>
        <a:cs typeface="Arial"/>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2109</TotalTime>
  <Words>1807</Words>
  <Application>Microsoft Office PowerPoint</Application>
  <PresentationFormat>On-screen Show (4:3)</PresentationFormat>
  <Paragraphs>243</Paragraphs>
  <Slides>39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Times New Roman</vt:lpstr>
      <vt:lpstr>Century Schoolbook</vt:lpstr>
      <vt:lpstr>Verdana</vt:lpstr>
      <vt:lpstr>Default Design</vt:lpstr>
      <vt:lpstr>F211 Exchange and Transport Lungs</vt:lpstr>
      <vt:lpstr>Learning Outcome</vt:lpstr>
      <vt:lpstr>Increasing size and complexity</vt:lpstr>
      <vt:lpstr>Complete the table to show  how surface area to volume ratio changes as size of cube increases</vt:lpstr>
      <vt:lpstr>Completed  table to show  how surface area to volume ratio changes as size of cube increases</vt:lpstr>
      <vt:lpstr>Features of Exchange Surfaces?</vt:lpstr>
      <vt:lpstr> Examples of exchange/ absorption surfaces </vt:lpstr>
      <vt:lpstr>Learning Outcomes You should be able to:</vt:lpstr>
      <vt:lpstr>PowerPoint Presentation</vt:lpstr>
      <vt:lpstr>PowerPoint Presentation</vt:lpstr>
      <vt:lpstr>Features of the mammalian lung that enable efficient gas exchange </vt:lpstr>
      <vt:lpstr>Muscles involved in ventilation</vt:lpstr>
      <vt:lpstr>  Outline the mechanism of breathing (inspiration and expiration) in mammals, with reference to the function of the rib cage, intercostal muscles and diaphragm. </vt:lpstr>
      <vt:lpstr> Describe the distribution of cartilage, ciliated epithelium, goblet cells, smooth muscle and elastic fibres in the trachea, bronchi, bronchioles and alveoli of the mammalian gaseous exchange system. </vt:lpstr>
      <vt:lpstr>PowerPoint Presentation</vt:lpstr>
      <vt:lpstr>PowerPoint Presentation</vt:lpstr>
      <vt:lpstr>PowerPoint Presentation</vt:lpstr>
      <vt:lpstr>PowerPoint Presentation</vt:lpstr>
      <vt:lpstr>PowerPoint Presentation</vt:lpstr>
      <vt:lpstr>Measuring lung capacity</vt:lpstr>
      <vt:lpstr>  Describe how a spirometer can be used to measure vital capacity, tidal volume, breathing rate and oxygen uptake. </vt:lpstr>
      <vt:lpstr> Analyse and interpret data from a spirometer. </vt:lpstr>
      <vt:lpstr>LO: explain the need for transport systems in multicellular animals in terms of size, activity and surface area to volume ratio </vt:lpstr>
      <vt:lpstr>What are the features of an efficient oxygen and nutrient molecule transport system?</vt:lpstr>
      <vt:lpstr>  Explain the meaning of the terms single and double circulation with reference to the systems of fish and mammals </vt:lpstr>
      <vt:lpstr>  Explain the meaning of the terms single and double circulation with reference to the systems of fish and mammals </vt:lpstr>
      <vt:lpstr>  Explain the meaning of the terms single and double circulation with reference to the systems of fish and mammals </vt:lpstr>
      <vt:lpstr>Learning outcomes</vt:lpstr>
      <vt:lpstr>Heart diagrams</vt:lpstr>
      <vt:lpstr>PowerPoint Presentation</vt:lpstr>
      <vt:lpstr>External view of Heart</vt:lpstr>
      <vt:lpstr>Describe the cardiac cycle with reference to the action of the valves in the heart. </vt:lpstr>
      <vt:lpstr>For animation of the cardiac cycle and explanation of the changes in pressure that take place</vt:lpstr>
      <vt:lpstr>PowerPoint Presentation</vt:lpstr>
      <vt:lpstr>Control of the Cardiac cycle Read text book pages 58-59</vt:lpstr>
      <vt:lpstr>Control of the cardiac cycle</vt:lpstr>
      <vt:lpstr>Interpret and explain electrocardiogram (ECG) traces with reference to normal and abnormal heart activity.</vt:lpstr>
      <vt:lpstr>ECG interpretation</vt:lpstr>
      <vt:lpstr>Interpret and explain electrocardiogram (ECG) traces with reference to normal and abnormal heart activity.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AKOBIA</dc:creator>
  <cp:lastModifiedBy>Teacher E-Solutions</cp:lastModifiedBy>
  <cp:revision>32</cp:revision>
  <dcterms:modified xsi:type="dcterms:W3CDTF">2019-01-18T16:34:53Z</dcterms:modified>
</cp:coreProperties>
</file>