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sldIdLst>
    <p:sldId id="271" r:id="rId2"/>
    <p:sldId id="257" r:id="rId3"/>
    <p:sldId id="272" r:id="rId4"/>
    <p:sldId id="273" r:id="rId5"/>
    <p:sldId id="259" r:id="rId6"/>
    <p:sldId id="276" r:id="rId7"/>
    <p:sldId id="275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68" r:id="rId17"/>
    <p:sldId id="269" r:id="rId18"/>
    <p:sldId id="283" r:id="rId19"/>
    <p:sldId id="282" r:id="rId20"/>
    <p:sldId id="281" r:id="rId21"/>
    <p:sldId id="280" r:id="rId22"/>
    <p:sldId id="279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F50C5E-F81E-4A94-B9C2-A1D564E5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214E3C-1D77-42ED-810E-EA16281B181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9583F4-EC0C-4A83-AE2E-51E63F79E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02CA-9B9B-4491-82BB-F4B0CA60D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71FB-D5D8-4767-8646-F5721319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247E-4F5A-4B89-9762-684D9B5E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8E05-10B6-4280-AF88-7EA5BA40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A94B-F667-4D3B-938E-448E68B2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B695-F624-4E7A-8779-21686D3D7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FF97-AF55-4DE9-95A8-90023DD3A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5831-3509-4B40-AF1C-8C118604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7DB4-FCAC-433B-861C-4AF879AD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66FC-E7A8-481E-AF5A-1B07DA75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EAF9-F075-4D32-824A-245B0C011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1E2D500E-03CF-4E30-8BD3-04C124E5C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5605463" cy="2257425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803275" indent="-803275"/>
            <a:lvl2pPr marL="1168400" indent="-346075"/>
            <a:lvl3pPr marL="1487488" indent="-317500"/>
            <a:lvl4pPr marL="1905000"/>
            <a:lvl5pPr marL="2247900"/>
            <a:lvl6pPr marL="2705100"/>
            <a:lvl7pPr marL="3162300"/>
            <a:lvl8pPr marL="3619500"/>
            <a:lvl9pPr marL="4076700"/>
          </a:lstStyle>
          <a:p>
            <a:pPr>
              <a:defRPr/>
            </a:pPr>
            <a:endParaRPr lang="en-US" b="1" smtClean="0"/>
          </a:p>
          <a:p>
            <a:pPr>
              <a:buFontTx/>
              <a:buNone/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Classification</a:t>
            </a:r>
            <a:r>
              <a:rPr lang="en-US" sz="5400" b="1" smtClean="0">
                <a:latin typeface="Arial Black" pitchFamily="34" charset="0"/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3076" name="Picture 4" descr="jelly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1795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wakclw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5563"/>
            <a:ext cx="25511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aramecium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889500"/>
            <a:ext cx="25511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mildew on leaf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800" smtClean="0"/>
              <a:t>Modern biologists group organisms into categories representing lines of </a:t>
            </a:r>
            <a:r>
              <a:rPr lang="en-US" sz="2800" b="1" smtClean="0">
                <a:solidFill>
                  <a:schemeClr val="accent2"/>
                </a:solidFill>
              </a:rPr>
              <a:t>evolutionary</a:t>
            </a:r>
            <a:r>
              <a:rPr lang="en-US" sz="2800" smtClean="0"/>
              <a:t> descent. </a:t>
            </a:r>
          </a:p>
          <a:p>
            <a:r>
              <a:rPr lang="en-US" sz="2800" smtClean="0"/>
              <a:t>Species within a </a:t>
            </a:r>
            <a:r>
              <a:rPr lang="en-US" sz="2800" b="1" smtClean="0">
                <a:solidFill>
                  <a:schemeClr val="accent2"/>
                </a:solidFill>
              </a:rPr>
              <a:t>genus</a:t>
            </a:r>
            <a:r>
              <a:rPr lang="en-US" sz="2800" smtClean="0"/>
              <a:t> are more closely related to each other than to species in another genus.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914400" y="4495800"/>
          <a:ext cx="16002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lip" r:id="rId3" imgW="4533333" imgH="5714286" progId="MS_ClipArt_Gallery.2">
                  <p:embed/>
                </p:oleObj>
              </mc:Choice>
              <mc:Fallback>
                <p:oleObj name="Clip" r:id="rId3" imgW="4533333" imgH="5714286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6002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6705600" y="4495800"/>
          <a:ext cx="1096963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lip" r:id="rId5" imgW="3114286" imgH="5714286" progId="MS_ClipArt_Gallery.2">
                  <p:embed/>
                </p:oleObj>
              </mc:Choice>
              <mc:Fallback>
                <p:oleObj name="Clip" r:id="rId5" imgW="3114286" imgH="5714286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1096963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9"/>
          <p:cNvGraphicFramePr>
            <a:graphicFrameLocks noChangeAspect="1"/>
          </p:cNvGraphicFramePr>
          <p:nvPr/>
        </p:nvGraphicFramePr>
        <p:xfrm>
          <a:off x="3200400" y="4495800"/>
          <a:ext cx="1865313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lip" r:id="rId7" imgW="5333333" imgH="5714286" progId="MS_ClipArt_Gallery.2">
                  <p:embed/>
                </p:oleObj>
              </mc:Choice>
              <mc:Fallback>
                <p:oleObj name="Clip" r:id="rId7" imgW="5333333" imgH="5714286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1865313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752600" y="3733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Genus: Felis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5867400" y="3733800"/>
            <a:ext cx="290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Genus: Canis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Similarities in DNA and RNA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Scientists use similarities and differences in </a:t>
            </a:r>
            <a:r>
              <a:rPr lang="en-US" b="1" smtClean="0">
                <a:solidFill>
                  <a:schemeClr val="accent2"/>
                </a:solidFill>
              </a:rPr>
              <a:t>DNA</a:t>
            </a:r>
            <a:r>
              <a:rPr lang="en-US" b="1" smtClean="0"/>
              <a:t> </a:t>
            </a:r>
            <a:r>
              <a:rPr lang="en-US" smtClean="0"/>
              <a:t>to determine classification and evolutionary </a:t>
            </a:r>
            <a:r>
              <a:rPr lang="en-US" b="1" smtClean="0">
                <a:solidFill>
                  <a:schemeClr val="accent2"/>
                </a:solidFill>
              </a:rPr>
              <a:t>relationships</a:t>
            </a:r>
            <a:r>
              <a:rPr lang="en-US" smtClean="0"/>
              <a:t>. </a:t>
            </a:r>
          </a:p>
          <a:p>
            <a:r>
              <a:rPr lang="en-US" smtClean="0"/>
              <a:t>They can sequence or “read” the information coded in DNA to compare organisms.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257800" y="4724400"/>
          <a:ext cx="266858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3" imgW="4857143" imgH="3247619" progId="MS_ClipArt_Gallery.2">
                  <p:embed/>
                </p:oleObj>
              </mc:Choice>
              <mc:Fallback>
                <p:oleObj name="Clip" r:id="rId3" imgW="4857143" imgH="324761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266858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Kingdoms and Domains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In the 18</a:t>
            </a:r>
            <a:r>
              <a:rPr lang="en-US" sz="3600" baseline="30000" smtClean="0"/>
              <a:t>th</a:t>
            </a:r>
            <a:r>
              <a:rPr lang="en-US" sz="3600" smtClean="0"/>
              <a:t> century, Linnaeus originally proposed two kingdoms: </a:t>
            </a:r>
            <a:r>
              <a:rPr lang="en-US" sz="3600" smtClean="0">
                <a:solidFill>
                  <a:schemeClr val="accent2"/>
                </a:solidFill>
              </a:rPr>
              <a:t>Animalia</a:t>
            </a:r>
            <a:r>
              <a:rPr lang="en-US" sz="3600" smtClean="0"/>
              <a:t> and Plantae.</a:t>
            </a:r>
          </a:p>
          <a:p>
            <a:r>
              <a:rPr lang="en-US" sz="3600" smtClean="0"/>
              <a:t>By the 1950s, scientists expanded the kingdom system to include five kingdoms.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391400" y="4572000"/>
          <a:ext cx="6683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lip" r:id="rId3" imgW="668426" imgH="1690726" progId="MS_ClipArt_Gallery.2">
                  <p:embed/>
                </p:oleObj>
              </mc:Choice>
              <mc:Fallback>
                <p:oleObj name="Clip" r:id="rId3" imgW="668426" imgH="169072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668338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638800" y="5029200"/>
          <a:ext cx="141446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lip" r:id="rId5" imgW="1415491" imgH="1370686" progId="MS_ClipArt_Gallery.2">
                  <p:embed/>
                </p:oleObj>
              </mc:Choice>
              <mc:Fallback>
                <p:oleObj name="Clip" r:id="rId5" imgW="1415491" imgH="1370686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29200"/>
                        <a:ext cx="141446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Five Kingdom System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457200" y="1689100"/>
          <a:ext cx="8393113" cy="771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3" imgW="6344441" imgH="5825482" progId="Word.Document.8">
                  <p:embed/>
                </p:oleObj>
              </mc:Choice>
              <mc:Fallback>
                <p:oleObj name="Document" r:id="rId3" imgW="6344441" imgH="582548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9100"/>
                        <a:ext cx="8393113" cy="771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Six Kingdom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3600" smtClean="0"/>
              <a:t>In recent years, biologists have recognized that the </a:t>
            </a:r>
            <a:r>
              <a:rPr lang="en-US" sz="3600" smtClean="0">
                <a:solidFill>
                  <a:schemeClr val="accent2"/>
                </a:solidFill>
              </a:rPr>
              <a:t>Monera</a:t>
            </a:r>
            <a:r>
              <a:rPr lang="en-US" sz="3600" smtClean="0"/>
              <a:t> are composed of two distinct groups. </a:t>
            </a:r>
          </a:p>
          <a:p>
            <a:r>
              <a:rPr lang="en-US" sz="3600" smtClean="0"/>
              <a:t>As a result, the kingdom Monera has now been separated into two kingdoms: </a:t>
            </a:r>
            <a:r>
              <a:rPr lang="en-US" sz="3600" smtClean="0">
                <a:solidFill>
                  <a:schemeClr val="accent2"/>
                </a:solidFill>
              </a:rPr>
              <a:t>Eubacteria</a:t>
            </a:r>
            <a:r>
              <a:rPr lang="en-US" sz="3600" smtClean="0"/>
              <a:t> and </a:t>
            </a:r>
            <a:r>
              <a:rPr lang="en-US" sz="3600" smtClean="0">
                <a:solidFill>
                  <a:schemeClr val="accent2"/>
                </a:solidFill>
              </a:rPr>
              <a:t>Archaebacteria</a:t>
            </a:r>
            <a:r>
              <a:rPr lang="en-US" sz="3600" smtClean="0"/>
              <a:t>, resulting in a </a:t>
            </a:r>
            <a:r>
              <a:rPr lang="en-US" sz="3600" b="1" smtClean="0"/>
              <a:t>six-kingdom</a:t>
            </a:r>
            <a:r>
              <a:rPr lang="en-US" sz="3600" smtClean="0"/>
              <a:t> system of classification.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Three-Domain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Scientists can group modern organisms by comparing ribosomal </a:t>
            </a:r>
            <a:r>
              <a:rPr lang="en-US" sz="3600" smtClean="0">
                <a:solidFill>
                  <a:schemeClr val="accent2"/>
                </a:solidFill>
              </a:rPr>
              <a:t>RNA</a:t>
            </a:r>
            <a:r>
              <a:rPr lang="en-US" sz="3600" smtClean="0"/>
              <a:t> to determine how long they have been evolving independently. </a:t>
            </a:r>
          </a:p>
          <a:p>
            <a:r>
              <a:rPr lang="en-US" sz="3600" smtClean="0"/>
              <a:t>This type of </a:t>
            </a:r>
            <a:r>
              <a:rPr lang="en-US" sz="3600" smtClean="0">
                <a:solidFill>
                  <a:schemeClr val="accent2"/>
                </a:solidFill>
              </a:rPr>
              <a:t>molecular</a:t>
            </a:r>
            <a:r>
              <a:rPr lang="en-US" sz="3600" smtClean="0"/>
              <a:t> analysis has resulted in a new taxonomic category—the </a:t>
            </a:r>
            <a:r>
              <a:rPr lang="en-US" sz="3600" smtClean="0">
                <a:solidFill>
                  <a:schemeClr val="accent2"/>
                </a:solidFill>
              </a:rPr>
              <a:t>domain</a:t>
            </a:r>
            <a:r>
              <a:rPr lang="en-US" sz="360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Three Domains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three domains, which are larger than the kingdoms, are the following:</a:t>
            </a:r>
          </a:p>
          <a:p>
            <a:r>
              <a:rPr lang="en-US" b="1" smtClean="0"/>
              <a:t>Eukarya</a:t>
            </a:r>
            <a:r>
              <a:rPr lang="en-US" smtClean="0"/>
              <a:t> – protists, fungi, plants and animals</a:t>
            </a:r>
          </a:p>
          <a:p>
            <a:r>
              <a:rPr lang="en-US" b="1" smtClean="0"/>
              <a:t>Bacteria</a:t>
            </a:r>
            <a:r>
              <a:rPr lang="en-US" smtClean="0"/>
              <a:t> – which corresponds to the kingdom </a:t>
            </a:r>
            <a:r>
              <a:rPr lang="en-US" b="1" smtClean="0">
                <a:solidFill>
                  <a:schemeClr val="accent2"/>
                </a:solidFill>
              </a:rPr>
              <a:t>Eubacteria</a:t>
            </a:r>
            <a:r>
              <a:rPr lang="en-US" smtClean="0"/>
              <a:t>.</a:t>
            </a:r>
          </a:p>
          <a:p>
            <a:r>
              <a:rPr lang="en-US" b="1" smtClean="0"/>
              <a:t>Archaea</a:t>
            </a:r>
            <a:r>
              <a:rPr lang="en-US" smtClean="0"/>
              <a:t> – which corresponds to the kingdom Archaebacteria.</a:t>
            </a:r>
          </a:p>
          <a:p>
            <a:endParaRPr lang="en-US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562600" y="3657600"/>
          <a:ext cx="895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lip" r:id="rId3" imgW="590702" imgH="361188" progId="MS_ClipArt_Gallery.2">
                  <p:embed/>
                </p:oleObj>
              </mc:Choice>
              <mc:Fallback>
                <p:oleObj name="Clip" r:id="rId3" imgW="590702" imgH="36118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57600"/>
                        <a:ext cx="8953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7239000" y="3124200"/>
          <a:ext cx="641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lip" r:id="rId5" imgW="642823" imgH="1134770" progId="MS_ClipArt_Gallery.2">
                  <p:embed/>
                </p:oleObj>
              </mc:Choice>
              <mc:Fallback>
                <p:oleObj name="Clip" r:id="rId5" imgW="642823" imgH="113477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24200"/>
                        <a:ext cx="6413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81400" y="3581400"/>
          <a:ext cx="1368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lip" r:id="rId7" imgW="1367489" imgH="556313" progId="MS_ClipArt_Gallery.2">
                  <p:embed/>
                </p:oleObj>
              </mc:Choice>
              <mc:Fallback>
                <p:oleObj name="Clip" r:id="rId7" imgW="1367489" imgH="55631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368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Living Things</a:t>
            </a:r>
          </a:p>
        </p:txBody>
      </p: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685800" y="1752600"/>
            <a:ext cx="4953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64922" tIns="32461" rIns="64922" bIns="3246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The three-domain system</a:t>
            </a:r>
            <a:endParaRPr lang="en-US" sz="3200">
              <a:solidFill>
                <a:srgbClr val="808080"/>
              </a:solidFill>
              <a:latin typeface="Book Antiqua" pitchFamily="18" charset="0"/>
            </a:endParaRPr>
          </a:p>
        </p:txBody>
      </p:sp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457200" y="2514600"/>
            <a:ext cx="15240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Bacteria</a:t>
            </a:r>
          </a:p>
        </p:txBody>
      </p:sp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2057400" y="2514600"/>
            <a:ext cx="1447800" cy="838200"/>
          </a:xfrm>
          <a:prstGeom prst="rect">
            <a:avLst/>
          </a:prstGeom>
          <a:solidFill>
            <a:srgbClr val="9933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Archaea</a:t>
            </a:r>
            <a:endParaRPr lang="en-US"/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3581400" y="2514600"/>
            <a:ext cx="5334000" cy="838200"/>
          </a:xfrm>
          <a:prstGeom prst="rect">
            <a:avLst/>
          </a:prstGeom>
          <a:solidFill>
            <a:srgbClr val="33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Eukarya</a:t>
            </a:r>
            <a:endParaRPr lang="en-US"/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381000" y="4343400"/>
            <a:ext cx="16764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Eubacteria</a:t>
            </a:r>
          </a:p>
        </p:txBody>
      </p:sp>
      <p:sp>
        <p:nvSpPr>
          <p:cNvPr id="19464" name="Rectangle 29"/>
          <p:cNvSpPr>
            <a:spLocks noChangeArrowheads="1"/>
          </p:cNvSpPr>
          <p:nvPr/>
        </p:nvSpPr>
        <p:spPr bwMode="auto">
          <a:xfrm>
            <a:off x="2057400" y="4343400"/>
            <a:ext cx="1447800" cy="914400"/>
          </a:xfrm>
          <a:prstGeom prst="rect">
            <a:avLst/>
          </a:prstGeom>
          <a:solidFill>
            <a:srgbClr val="9933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Archae-</a:t>
            </a:r>
          </a:p>
          <a:p>
            <a:pPr algn="ctr"/>
            <a:r>
              <a:rPr lang="en-US" b="1">
                <a:latin typeface="Arial" charset="0"/>
              </a:rPr>
              <a:t>bacteria</a:t>
            </a:r>
          </a:p>
        </p:txBody>
      </p:sp>
      <p:sp>
        <p:nvSpPr>
          <p:cNvPr id="19465" name="Rectangle 30"/>
          <p:cNvSpPr>
            <a:spLocks noChangeArrowheads="1"/>
          </p:cNvSpPr>
          <p:nvPr/>
        </p:nvSpPr>
        <p:spPr bwMode="auto">
          <a:xfrm>
            <a:off x="3581400" y="4343400"/>
            <a:ext cx="1219200" cy="914400"/>
          </a:xfrm>
          <a:prstGeom prst="rect">
            <a:avLst/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Protista</a:t>
            </a:r>
          </a:p>
        </p:txBody>
      </p:sp>
      <p:sp>
        <p:nvSpPr>
          <p:cNvPr id="19466" name="Rectangle 31"/>
          <p:cNvSpPr>
            <a:spLocks noChangeArrowheads="1"/>
          </p:cNvSpPr>
          <p:nvPr/>
        </p:nvSpPr>
        <p:spPr bwMode="auto">
          <a:xfrm>
            <a:off x="4876800" y="4343400"/>
            <a:ext cx="1219200" cy="9144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Plantae</a:t>
            </a:r>
          </a:p>
        </p:txBody>
      </p:sp>
      <p:sp>
        <p:nvSpPr>
          <p:cNvPr id="19467" name="Rectangle 32"/>
          <p:cNvSpPr>
            <a:spLocks noChangeArrowheads="1"/>
          </p:cNvSpPr>
          <p:nvPr/>
        </p:nvSpPr>
        <p:spPr bwMode="auto">
          <a:xfrm>
            <a:off x="7391400" y="4343400"/>
            <a:ext cx="1524000" cy="914400"/>
          </a:xfrm>
          <a:prstGeom prst="rect">
            <a:avLst/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Animalia</a:t>
            </a:r>
          </a:p>
        </p:txBody>
      </p:sp>
      <p:sp>
        <p:nvSpPr>
          <p:cNvPr id="19468" name="Text Box 34"/>
          <p:cNvSpPr txBox="1">
            <a:spLocks noChangeArrowheads="1"/>
          </p:cNvSpPr>
          <p:nvPr/>
        </p:nvSpPr>
        <p:spPr bwMode="auto">
          <a:xfrm>
            <a:off x="685800" y="3581400"/>
            <a:ext cx="4953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64922" tIns="32461" rIns="64922" bIns="3246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The six-kingdom system</a:t>
            </a:r>
            <a:endParaRPr lang="en-US" sz="3200">
              <a:solidFill>
                <a:srgbClr val="808080"/>
              </a:solidFill>
              <a:latin typeface="Book Antiqua" pitchFamily="18" charset="0"/>
            </a:endParaRPr>
          </a:p>
        </p:txBody>
      </p:sp>
      <p:sp>
        <p:nvSpPr>
          <p:cNvPr id="19469" name="Rectangle 35"/>
          <p:cNvSpPr>
            <a:spLocks noChangeArrowheads="1"/>
          </p:cNvSpPr>
          <p:nvPr/>
        </p:nvSpPr>
        <p:spPr bwMode="auto">
          <a:xfrm>
            <a:off x="6172200" y="4343400"/>
            <a:ext cx="1143000" cy="914400"/>
          </a:xfrm>
          <a:prstGeom prst="rect">
            <a:avLst/>
          </a:prstGeom>
          <a:solidFill>
            <a:srgbClr val="8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Fungi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o_ch18_43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382713"/>
            <a:ext cx="47164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60625" y="1201738"/>
            <a:ext cx="995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Grizzly bear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62325" y="1201738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Black bear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1201738"/>
            <a:ext cx="73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Giant panda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918075" y="1201738"/>
            <a:ext cx="708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Red fox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600700" y="1189038"/>
            <a:ext cx="68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Abert squirrel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00775" y="1176338"/>
            <a:ext cx="68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Coral snake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794500" y="1189038"/>
            <a:ext cx="750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Sea star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297363" y="1897063"/>
            <a:ext cx="1598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KINGDOM Animalia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327525" y="2554288"/>
            <a:ext cx="153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PHYLUM Chordata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357688" y="3173413"/>
            <a:ext cx="1477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CLASS Mammalia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352925" y="3830638"/>
            <a:ext cx="148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ORDER Carnivora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419600" y="4459288"/>
            <a:ext cx="1352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FAMILY Ursidae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497388" y="5087938"/>
            <a:ext cx="1198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GENUS Ursus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87825" y="5751513"/>
            <a:ext cx="181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SPECIES </a:t>
            </a:r>
            <a:r>
              <a:rPr lang="en-US" sz="1200" b="1" i="1">
                <a:latin typeface="Arial" charset="0"/>
              </a:rPr>
              <a:t>Ursus arctos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732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Hierarchical Ordering of Classification</a:t>
            </a:r>
            <a:r>
              <a:rPr lang="en-US" sz="2000">
                <a:latin typeface="Arial Black" pitchFamily="34" charset="0"/>
              </a:rPr>
              <a:t> 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77850" y="3338513"/>
            <a:ext cx="2587625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As we move from the kingdom level to the species level, more and more members are removed.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Each level is more specific.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50927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Kingdom Archaebacteria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/>
          </p:nvPr>
        </p:nvGraphicFramePr>
        <p:xfrm>
          <a:off x="444500" y="1485900"/>
          <a:ext cx="7350125" cy="4943475"/>
        </p:xfrm>
        <a:graphic>
          <a:graphicData uri="http://schemas.openxmlformats.org/drawingml/2006/table">
            <a:tbl>
              <a:tblPr/>
              <a:tblGrid>
                <a:gridCol w="2371725"/>
                <a:gridCol w="49784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 or Heterotroph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 Environments Volcanoes, Deep Sea Vents, Yellowstone Hot Springs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Methanogens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Thermophiles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8" name="Picture 24" descr="hydrothe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593725"/>
            <a:ext cx="18288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bacillus infer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3636" b="24001"/>
          <a:stretch>
            <a:fillRect/>
          </a:stretch>
        </p:blipFill>
        <p:spPr bwMode="auto">
          <a:xfrm>
            <a:off x="5791200" y="4876800"/>
            <a:ext cx="22383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smtClean="0"/>
              <a:t>Biologists have identified and named approximately </a:t>
            </a:r>
            <a:r>
              <a:rPr lang="en-US" sz="4000" smtClean="0">
                <a:solidFill>
                  <a:schemeClr val="accent2"/>
                </a:solidFill>
              </a:rPr>
              <a:t>1.5 million</a:t>
            </a:r>
            <a:r>
              <a:rPr lang="en-US" sz="4000" smtClean="0"/>
              <a:t> species so far.</a:t>
            </a:r>
          </a:p>
          <a:p>
            <a:r>
              <a:rPr lang="en-US" sz="4000" smtClean="0"/>
              <a:t>They estimate that between 2 and 100 million species have yet to be identified.</a:t>
            </a:r>
          </a:p>
          <a:p>
            <a:endParaRPr lang="en-US" smtClean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91000" y="5181600"/>
          <a:ext cx="8461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846734" imgH="1275588" progId="MS_ClipArt_Gallery.2">
                  <p:embed/>
                </p:oleObj>
              </mc:Choice>
              <mc:Fallback>
                <p:oleObj name="Clip" r:id="rId3" imgW="846734" imgH="127558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81600"/>
                        <a:ext cx="8461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410200" y="5562600"/>
          <a:ext cx="9350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5" imgW="936346" imgH="405079" progId="MS_ClipArt_Gallery.2">
                  <p:embed/>
                </p:oleObj>
              </mc:Choice>
              <mc:Fallback>
                <p:oleObj name="Clip" r:id="rId5" imgW="936346" imgH="40507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562600"/>
                        <a:ext cx="9350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553200" y="5249863"/>
          <a:ext cx="11144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7" imgW="2237537" imgH="3228746" progId="MS_ClipArt_Gallery.2">
                  <p:embed/>
                </p:oleObj>
              </mc:Choice>
              <mc:Fallback>
                <p:oleObj name="Clip" r:id="rId7" imgW="2237537" imgH="3228746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49863"/>
                        <a:ext cx="1114425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8001000" y="5257800"/>
          <a:ext cx="641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9" imgW="642823" imgH="1134770" progId="MS_ClipArt_Gallery.2">
                  <p:embed/>
                </p:oleObj>
              </mc:Choice>
              <mc:Fallback>
                <p:oleObj name="Clip" r:id="rId9" imgW="642823" imgH="113477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57800"/>
                        <a:ext cx="6413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434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Kingdom Eubacteria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22532" name="Picture 4" descr="Ec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28713"/>
            <a:ext cx="21939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53263" y="2774950"/>
            <a:ext cx="1038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E. coli</a:t>
            </a:r>
          </a:p>
        </p:txBody>
      </p:sp>
      <p:pic>
        <p:nvPicPr>
          <p:cNvPr id="22534" name="Picture 6" descr="st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554413"/>
            <a:ext cx="161766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686550" y="4845050"/>
            <a:ext cx="1908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Streptococcus</a:t>
            </a:r>
          </a:p>
        </p:txBody>
      </p:sp>
      <p:graphicFrame>
        <p:nvGraphicFramePr>
          <p:cNvPr id="37913" name="Group 25"/>
          <p:cNvGraphicFramePr>
            <a:graphicFrameLocks noGrp="1"/>
          </p:cNvGraphicFramePr>
          <p:nvPr>
            <p:ph/>
          </p:nvPr>
        </p:nvGraphicFramePr>
        <p:xfrm>
          <a:off x="496888" y="1489075"/>
          <a:ext cx="5032375" cy="2925763"/>
        </p:xfrm>
        <a:graphic>
          <a:graphicData uri="http://schemas.openxmlformats.org/drawingml/2006/table">
            <a:tbl>
              <a:tblPr/>
              <a:tblGrid>
                <a:gridCol w="2516187"/>
                <a:gridCol w="2516188"/>
              </a:tblGrid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Prokaryote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Unicellular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 or Heterotroph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Streptococcus, Escherichia coli (E. coli)</a:t>
                      </a: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30288" y="804863"/>
            <a:ext cx="45529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Kingdom Protista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77038" y="2854325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Paramecium</a:t>
            </a:r>
          </a:p>
        </p:txBody>
      </p:sp>
      <p:pic>
        <p:nvPicPr>
          <p:cNvPr id="23557" name="Picture 5" descr="gree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>
            <a:fillRect/>
          </a:stretch>
        </p:blipFill>
        <p:spPr bwMode="auto">
          <a:xfrm>
            <a:off x="6875463" y="3433763"/>
            <a:ext cx="16732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75488" y="4498975"/>
            <a:ext cx="1522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Green algae</a:t>
            </a:r>
          </a:p>
        </p:txBody>
      </p:sp>
      <p:pic>
        <p:nvPicPr>
          <p:cNvPr id="23559" name="Picture 7" descr="paramecium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804863"/>
            <a:ext cx="25511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ameob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903788"/>
            <a:ext cx="9413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108825" y="6065838"/>
            <a:ext cx="1058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Amoeba</a:t>
            </a:r>
          </a:p>
        </p:txBody>
      </p:sp>
      <p:graphicFrame>
        <p:nvGraphicFramePr>
          <p:cNvPr id="36893" name="Group 29"/>
          <p:cNvGraphicFramePr>
            <a:graphicFrameLocks noGrp="1"/>
          </p:cNvGraphicFramePr>
          <p:nvPr>
            <p:ph/>
          </p:nvPr>
        </p:nvGraphicFramePr>
        <p:xfrm>
          <a:off x="685800" y="1544638"/>
          <a:ext cx="5265738" cy="3421062"/>
        </p:xfrm>
        <a:graphic>
          <a:graphicData uri="http://schemas.openxmlformats.org/drawingml/2006/table">
            <a:tbl>
              <a:tblPr/>
              <a:tblGrid>
                <a:gridCol w="2514600"/>
                <a:gridCol w="2751138"/>
              </a:tblGrid>
              <a:tr h="585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Unicellular, some multicellular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 or Heterotroph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Amoeba, Paramecium, Euglena,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057400" y="5257800"/>
            <a:ext cx="294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The “Junk-Drawer” Kingdom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73550" y="1865313"/>
            <a:ext cx="1133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337300" y="1865313"/>
            <a:ext cx="10064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366000" y="1865313"/>
            <a:ext cx="1031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  <a:p>
            <a:pPr algn="ctr">
              <a:lnSpc>
                <a:spcPct val="105000"/>
              </a:lnSpc>
            </a:pPr>
            <a:endParaRPr lang="en-US" sz="1000" b="1">
              <a:latin typeface="Arial" charset="0"/>
            </a:endParaRPr>
          </a:p>
          <a:p>
            <a:pPr algn="ctr">
              <a:lnSpc>
                <a:spcPct val="105000"/>
              </a:lnSpc>
            </a:pPr>
            <a:endParaRPr lang="en-US" sz="1000"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30288" y="914400"/>
            <a:ext cx="42306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Kingdom Fungi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24583" name="Picture 7" descr="mildew on lea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339850"/>
            <a:ext cx="23764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37300" y="2947988"/>
            <a:ext cx="211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Mildew on Leaf</a:t>
            </a:r>
          </a:p>
        </p:txBody>
      </p:sp>
      <p:pic>
        <p:nvPicPr>
          <p:cNvPr id="24585" name="Picture 9" descr="mush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406775"/>
            <a:ext cx="178276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45288" y="5541963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Mushroom</a:t>
            </a:r>
          </a:p>
        </p:txBody>
      </p:sp>
      <p:graphicFrame>
        <p:nvGraphicFramePr>
          <p:cNvPr id="35869" name="Group 29"/>
          <p:cNvGraphicFramePr>
            <a:graphicFrameLocks noGrp="1"/>
          </p:cNvGraphicFramePr>
          <p:nvPr>
            <p:ph/>
          </p:nvPr>
        </p:nvGraphicFramePr>
        <p:xfrm>
          <a:off x="685800" y="1608138"/>
          <a:ext cx="5265738" cy="2690812"/>
        </p:xfrm>
        <a:graphic>
          <a:graphicData uri="http://schemas.openxmlformats.org/drawingml/2006/table">
            <a:tbl>
              <a:tblPr/>
              <a:tblGrid>
                <a:gridCol w="2536825"/>
                <a:gridCol w="2728913"/>
              </a:tblGrid>
              <a:tr h="522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multicelluar, some unicelluar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Mushroom, yeast, mildew, mold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2057400" y="4648200"/>
            <a:ext cx="2830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Most Fungi are DECOMPOSERS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452437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Kingdom Plantae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25604" name="Picture 4" descr="f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320800"/>
            <a:ext cx="18097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24750" y="1406525"/>
            <a:ext cx="1285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Ferns :  seedless vascular </a:t>
            </a:r>
          </a:p>
        </p:txBody>
      </p:sp>
      <p:pic>
        <p:nvPicPr>
          <p:cNvPr id="25606" name="Picture 6" descr="sunflowersk575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76813"/>
            <a:ext cx="17637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281863" y="5334000"/>
            <a:ext cx="1577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Sunflowers:  seeds in flowers</a:t>
            </a:r>
          </a:p>
        </p:txBody>
      </p:sp>
      <p:pic>
        <p:nvPicPr>
          <p:cNvPr id="25608" name="Picture 8" descr="white_f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022600"/>
            <a:ext cx="12620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150100" y="3343275"/>
            <a:ext cx="1709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Douglas fir:  seeds in cones</a:t>
            </a:r>
          </a:p>
        </p:txBody>
      </p:sp>
      <p:pic>
        <p:nvPicPr>
          <p:cNvPr id="25610" name="Picture 10" descr="mos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81550"/>
            <a:ext cx="29257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443288" y="5448300"/>
            <a:ext cx="1866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Mosses growing on trees</a:t>
            </a:r>
          </a:p>
        </p:txBody>
      </p:sp>
      <p:graphicFrame>
        <p:nvGraphicFramePr>
          <p:cNvPr id="34846" name="Group 30"/>
          <p:cNvGraphicFramePr>
            <a:graphicFrameLocks noGrp="1"/>
          </p:cNvGraphicFramePr>
          <p:nvPr>
            <p:ph/>
          </p:nvPr>
        </p:nvGraphicFramePr>
        <p:xfrm>
          <a:off x="517525" y="1609725"/>
          <a:ext cx="4968875" cy="2773363"/>
        </p:xfrm>
        <a:graphic>
          <a:graphicData uri="http://schemas.openxmlformats.org/drawingml/2006/table">
            <a:tbl>
              <a:tblPr/>
              <a:tblGrid>
                <a:gridCol w="2486025"/>
                <a:gridCol w="248285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Mosses, ferns, conifers, flowering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Kingdom Animalia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26628" name="Picture 4" descr="sageGr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7"/>
          <a:stretch>
            <a:fillRect/>
          </a:stretch>
        </p:blipFill>
        <p:spPr bwMode="auto">
          <a:xfrm>
            <a:off x="5526088" y="2598738"/>
            <a:ext cx="16271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83238" y="379412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Sage grouse</a:t>
            </a:r>
          </a:p>
        </p:txBody>
      </p:sp>
      <p:pic>
        <p:nvPicPr>
          <p:cNvPr id="26630" name="Picture 6" descr="poison dart 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29895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26088" y="55054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Poison dart frog</a:t>
            </a:r>
          </a:p>
        </p:txBody>
      </p:sp>
      <p:pic>
        <p:nvPicPr>
          <p:cNvPr id="26632" name="Picture 8" descr="bumble_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952500"/>
            <a:ext cx="154463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80075" y="2117725"/>
            <a:ext cx="132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Bumble bee</a:t>
            </a:r>
          </a:p>
        </p:txBody>
      </p:sp>
      <p:pic>
        <p:nvPicPr>
          <p:cNvPr id="26634" name="Picture 10" descr="branching_tube_sponge_1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697413"/>
            <a:ext cx="79533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832725" y="5913438"/>
            <a:ext cx="91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Sponge</a:t>
            </a:r>
          </a:p>
        </p:txBody>
      </p:sp>
      <p:pic>
        <p:nvPicPr>
          <p:cNvPr id="26636" name="Picture 12" descr="jelly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819150"/>
            <a:ext cx="106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704138" y="22780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Jellyfish</a:t>
            </a:r>
          </a:p>
        </p:txBody>
      </p:sp>
      <p:pic>
        <p:nvPicPr>
          <p:cNvPr id="26638" name="Picture 14" descr="hydr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816225"/>
            <a:ext cx="1508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704138" y="3962400"/>
            <a:ext cx="1227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Hydra</a:t>
            </a:r>
          </a:p>
        </p:txBody>
      </p:sp>
      <p:graphicFrame>
        <p:nvGraphicFramePr>
          <p:cNvPr id="33825" name="Group 33"/>
          <p:cNvGraphicFramePr>
            <a:graphicFrameLocks noGrp="1"/>
          </p:cNvGraphicFramePr>
          <p:nvPr>
            <p:ph/>
          </p:nvPr>
        </p:nvGraphicFramePr>
        <p:xfrm>
          <a:off x="479425" y="1960563"/>
          <a:ext cx="4862513" cy="2560637"/>
        </p:xfrm>
        <a:graphic>
          <a:graphicData uri="http://schemas.openxmlformats.org/drawingml/2006/table">
            <a:tbl>
              <a:tblPr/>
              <a:tblGrid>
                <a:gridCol w="2479675"/>
                <a:gridCol w="2382838"/>
              </a:tblGrid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Cells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Multicellular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Sponges, worms, insects, fish, mammals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>
            <a:spLocks noChangeArrowheads="1"/>
          </p:cNvSpPr>
          <p:nvPr>
            <p:ph type="body" idx="1"/>
          </p:nvPr>
        </p:nvSpPr>
        <p:spPr>
          <a:xfrm>
            <a:off x="876300" y="1352550"/>
            <a:ext cx="7091363" cy="27146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marL="803275" indent="-803275"/>
            <a:r>
              <a:rPr lang="en-US" sz="2800" smtClean="0">
                <a:latin typeface="Arial" charset="0"/>
              </a:rPr>
              <a:t>1. Why Classify?</a:t>
            </a:r>
          </a:p>
          <a:p>
            <a:pPr marL="1168400" lvl="1" indent="-346075"/>
            <a:r>
              <a:rPr lang="en-US" smtClean="0">
                <a:latin typeface="Arial" charset="0"/>
              </a:rPr>
              <a:t>To study the diversity of life</a:t>
            </a:r>
          </a:p>
          <a:p>
            <a:pPr marL="1168400" lvl="1" indent="-346075"/>
            <a:r>
              <a:rPr lang="en-US" smtClean="0">
                <a:latin typeface="Arial" charset="0"/>
              </a:rPr>
              <a:t>To organize and name organisms</a:t>
            </a:r>
          </a:p>
          <a:p>
            <a:pPr marL="803275" indent="-803275"/>
            <a:r>
              <a:rPr lang="en-US" sz="2800" smtClean="0">
                <a:latin typeface="Arial" charset="0"/>
              </a:rPr>
              <a:t>2. Why give scientific names?</a:t>
            </a:r>
          </a:p>
          <a:p>
            <a:pPr marL="1168400" lvl="1" indent="-346075"/>
            <a:r>
              <a:rPr lang="en-US" smtClean="0">
                <a:latin typeface="Arial" charset="0"/>
              </a:rPr>
              <a:t>Common names are misleading</a:t>
            </a:r>
          </a:p>
          <a:p>
            <a:pPr marL="1168400" lvl="1" indent="-346075">
              <a:buFontTx/>
              <a:buNone/>
            </a:pPr>
            <a:endParaRPr lang="en-US" b="1" smtClean="0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Finding Order in Diversity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1025" y="3924300"/>
            <a:ext cx="2133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5126" name="Picture 6" descr="jelly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189413"/>
            <a:ext cx="106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76300" y="5654675"/>
            <a:ext cx="1038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jellyfish</a:t>
            </a:r>
          </a:p>
        </p:txBody>
      </p:sp>
      <p:pic>
        <p:nvPicPr>
          <p:cNvPr id="5128" name="Picture 8" descr="silver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157663"/>
            <a:ext cx="15843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star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249738"/>
            <a:ext cx="174307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09925" y="565467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silverfish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800725" y="565467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star fish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76300" y="6021388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None of these animals are fish!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  <p:bldP spid="225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>
            <a:spLocks noChangeArrowheads="1"/>
          </p:cNvSpPr>
          <p:nvPr>
            <p:ph type="body" idx="1"/>
          </p:nvPr>
        </p:nvSpPr>
        <p:spPr>
          <a:xfrm>
            <a:off x="0" y="1576388"/>
            <a:ext cx="8686800" cy="4476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marL="803275" indent="-803275" algn="ctr">
              <a:buFontTx/>
              <a:buNone/>
            </a:pPr>
            <a:r>
              <a:rPr lang="en-US" smtClean="0">
                <a:latin typeface="Arial" charset="0"/>
              </a:rPr>
              <a:t>Some organisms have several common names</a:t>
            </a:r>
            <a:endParaRPr lang="en-US" b="1" smtClean="0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pic>
        <p:nvPicPr>
          <p:cNvPr id="6148" name="Picture 4" descr="photo_panth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262188"/>
            <a:ext cx="44513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14325" y="2262188"/>
            <a:ext cx="2971800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This cat is commonly known as: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Florida panther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Mountain lion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Puma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Cougar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38538" y="4564063"/>
            <a:ext cx="44513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Scientific name:  </a:t>
            </a:r>
            <a:r>
              <a:rPr lang="en-US" sz="1800" i="1">
                <a:latin typeface="Arial" charset="0"/>
              </a:rPr>
              <a:t>Felis concolor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Scientific name means “coat of one color”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03263" y="930275"/>
            <a:ext cx="8440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Why Scientists Assign Scientific Names to Organisms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7" grpId="0" build="p" bldLvl="2" animBg="1" autoUpdateAnimBg="0"/>
      <p:bldP spid="2355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 of Scientific Names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By the 18</a:t>
            </a:r>
            <a:r>
              <a:rPr lang="en-US" baseline="30000" smtClean="0"/>
              <a:t>th</a:t>
            </a:r>
            <a:r>
              <a:rPr lang="en-US" smtClean="0"/>
              <a:t> century, scientists realized that naming organisms with common names was confusing. </a:t>
            </a:r>
          </a:p>
          <a:p>
            <a:r>
              <a:rPr lang="en-US" smtClean="0"/>
              <a:t>Scientists during this time agreed to use a single name for each </a:t>
            </a:r>
            <a:r>
              <a:rPr lang="en-US" b="1" smtClean="0">
                <a:solidFill>
                  <a:schemeClr val="accent2"/>
                </a:solidFill>
              </a:rPr>
              <a:t>species</a:t>
            </a:r>
            <a:r>
              <a:rPr lang="en-US" smtClean="0"/>
              <a:t>.</a:t>
            </a:r>
          </a:p>
          <a:p>
            <a:r>
              <a:rPr lang="en-US" smtClean="0"/>
              <a:t>They used </a:t>
            </a:r>
            <a:r>
              <a:rPr lang="en-US" b="1" smtClean="0">
                <a:solidFill>
                  <a:schemeClr val="accent2"/>
                </a:solidFill>
              </a:rPr>
              <a:t>Latin</a:t>
            </a:r>
            <a:r>
              <a:rPr lang="en-US" smtClean="0"/>
              <a:t> and </a:t>
            </a:r>
            <a:r>
              <a:rPr lang="en-US" b="1" smtClean="0">
                <a:solidFill>
                  <a:schemeClr val="accent2"/>
                </a:solidFill>
              </a:rPr>
              <a:t>Greek</a:t>
            </a:r>
            <a:r>
              <a:rPr lang="en-US" smtClean="0"/>
              <a:t> languages for scientific names.</a:t>
            </a:r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943600" y="5181600"/>
          <a:ext cx="14509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3" imgW="1451153" imgH="1255471" progId="MS_ClipArt_Gallery.2">
                  <p:embed/>
                </p:oleObj>
              </mc:Choice>
              <mc:Fallback>
                <p:oleObj name="Clip" r:id="rId3" imgW="1451153" imgH="1255471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14509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9100" y="438150"/>
            <a:ext cx="874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Slide # 6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19100" y="730250"/>
            <a:ext cx="8048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>
                <a:latin typeface="Arial" charset="0"/>
              </a:rPr>
              <a:t>Linnaeus:  The Father of Modern Taxonomy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75450" y="4019550"/>
            <a:ext cx="1508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Carolus Linnaeus</a:t>
            </a:r>
          </a:p>
        </p:txBody>
      </p:sp>
      <p:pic>
        <p:nvPicPr>
          <p:cNvPr id="8198" name="Picture 6" descr="Linna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744663"/>
            <a:ext cx="18288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24013"/>
            <a:ext cx="6121400" cy="46259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	1732:  Carolus Linnaeus developed system of classification – </a:t>
            </a:r>
            <a:r>
              <a:rPr lang="en-US" sz="2800" b="1" u="sng" smtClean="0"/>
              <a:t>binomial nomenclature</a:t>
            </a:r>
          </a:p>
          <a:p>
            <a:pPr marL="800100" lvl="1" indent="-342900">
              <a:buFontTx/>
              <a:buAutoNum type="alphaLcPeriod"/>
            </a:pPr>
            <a:r>
              <a:rPr lang="en-US" sz="2000" smtClean="0"/>
              <a:t>Two name naming system</a:t>
            </a:r>
          </a:p>
          <a:p>
            <a:pPr marL="800100" lvl="1" indent="-342900">
              <a:buFontTx/>
              <a:buAutoNum type="alphaLcPeriod"/>
            </a:pPr>
            <a:r>
              <a:rPr lang="en-US" sz="2000" smtClean="0"/>
              <a:t>Gave organisms 2 names</a:t>
            </a:r>
          </a:p>
          <a:p>
            <a:pPr marL="1200150" lvl="2" indent="-342900">
              <a:buFont typeface="Wingdings" pitchFamily="2" charset="2"/>
              <a:buNone/>
            </a:pPr>
            <a:r>
              <a:rPr lang="en-US" sz="2000" i="1" smtClean="0"/>
              <a:t>Genus</a:t>
            </a:r>
            <a:r>
              <a:rPr lang="en-US" sz="2000" smtClean="0"/>
              <a:t> (noun) and </a:t>
            </a:r>
            <a:r>
              <a:rPr lang="en-US" sz="2000" i="1" smtClean="0"/>
              <a:t>species (</a:t>
            </a:r>
            <a:r>
              <a:rPr lang="en-US" sz="2000" smtClean="0"/>
              <a:t>adjective</a:t>
            </a:r>
            <a:r>
              <a:rPr lang="en-US" sz="2000" i="1" smtClean="0"/>
              <a:t>)</a:t>
            </a:r>
          </a:p>
          <a:p>
            <a:pPr marL="1200150" lvl="2" indent="-342900">
              <a:buFont typeface="Wingdings" pitchFamily="2" charset="2"/>
              <a:buNone/>
            </a:pPr>
            <a:endParaRPr lang="en-US" sz="2000" i="1" smtClean="0"/>
          </a:p>
          <a:p>
            <a:pPr marL="1200150" lvl="2" indent="-342900">
              <a:buFont typeface="Wingdings" pitchFamily="2" charset="2"/>
              <a:buNone/>
            </a:pPr>
            <a:r>
              <a:rPr lang="en-US" sz="2000" b="1" smtClean="0"/>
              <a:t>Rules for naming organisms</a:t>
            </a:r>
          </a:p>
          <a:p>
            <a:pPr marL="1200150" lvl="2" indent="-342900">
              <a:buFont typeface="Wingdings" pitchFamily="2" charset="2"/>
              <a:buNone/>
            </a:pPr>
            <a:r>
              <a:rPr lang="en-US" sz="2000" smtClean="0"/>
              <a:t>1. Written is Latin (unchanging)</a:t>
            </a:r>
          </a:p>
          <a:p>
            <a:pPr marL="1200150" lvl="2" indent="-342900">
              <a:buFont typeface="Wingdings" pitchFamily="2" charset="2"/>
              <a:buNone/>
            </a:pPr>
            <a:r>
              <a:rPr lang="en-US" sz="2000" smtClean="0"/>
              <a:t>2</a:t>
            </a:r>
            <a:r>
              <a:rPr lang="en-US" sz="2000" i="1" smtClean="0"/>
              <a:t>. Genus </a:t>
            </a:r>
            <a:r>
              <a:rPr lang="en-US" sz="2000" smtClean="0"/>
              <a:t>capitalized, </a:t>
            </a:r>
            <a:r>
              <a:rPr lang="en-US" sz="2000" i="1" smtClean="0"/>
              <a:t>species</a:t>
            </a:r>
            <a:r>
              <a:rPr lang="en-US" sz="2000" smtClean="0"/>
              <a:t> lowercase</a:t>
            </a:r>
          </a:p>
          <a:p>
            <a:pPr marL="1200150" lvl="2" indent="-342900">
              <a:buFont typeface="Wingdings" pitchFamily="2" charset="2"/>
              <a:buNone/>
            </a:pPr>
            <a:r>
              <a:rPr lang="en-US" sz="2000" smtClean="0"/>
              <a:t>3. Both names are </a:t>
            </a:r>
            <a:r>
              <a:rPr lang="en-US" sz="2000" i="1" smtClean="0"/>
              <a:t>italicized</a:t>
            </a:r>
            <a:r>
              <a:rPr lang="en-US" sz="2000" smtClean="0"/>
              <a:t> or </a:t>
            </a:r>
            <a:r>
              <a:rPr lang="en-US" sz="2000" u="sng" smtClean="0"/>
              <a:t>underlined</a:t>
            </a:r>
          </a:p>
          <a:p>
            <a:pPr marL="1200150" lvl="2" indent="-342900">
              <a:buFont typeface="Wingdings" pitchFamily="2" charset="2"/>
              <a:buNone/>
            </a:pPr>
            <a:r>
              <a:rPr lang="en-US" sz="2000" smtClean="0"/>
              <a:t>	EX:  </a:t>
            </a:r>
            <a:r>
              <a:rPr lang="en-US" sz="2000" i="1" smtClean="0"/>
              <a:t>Homo sapiens</a:t>
            </a:r>
            <a:r>
              <a:rPr lang="en-US" sz="2000" smtClean="0"/>
              <a:t>:  wise / thinking man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549525" y="5610225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549525" y="471805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555875" y="3951288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527300" y="31226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27300" y="2268538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540000" y="1531938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695450" y="1125538"/>
            <a:ext cx="1720850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676400" y="1905000"/>
            <a:ext cx="1720850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695450" y="2709863"/>
            <a:ext cx="1720850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1666875" y="3575050"/>
            <a:ext cx="1720850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666875" y="4341813"/>
            <a:ext cx="1720850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1689100" y="5132388"/>
            <a:ext cx="1720850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1728788" y="5986463"/>
            <a:ext cx="1720850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728788" y="1227138"/>
            <a:ext cx="1720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Kingdom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682750" y="1892300"/>
            <a:ext cx="172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Phylum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682750" y="2709863"/>
            <a:ext cx="1720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Class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666875" y="3575050"/>
            <a:ext cx="172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Order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666875" y="4341813"/>
            <a:ext cx="1720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Family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682750" y="5132388"/>
            <a:ext cx="1720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Genus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728788" y="6010275"/>
            <a:ext cx="172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Species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1143000" y="152400"/>
            <a:ext cx="641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 algn="ctr"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Linnaeus’s System of Hierarchy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331788" y="1266825"/>
            <a:ext cx="108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Least specific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331788" y="5368925"/>
            <a:ext cx="1074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Most specific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848100" y="1531938"/>
            <a:ext cx="4733925" cy="353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>
                <a:latin typeface="Arial" charset="0"/>
              </a:rPr>
              <a:t>Which of the following contains all of the others?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800">
                <a:latin typeface="Arial" charset="0"/>
              </a:rPr>
              <a:t>Family		c.    Class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800">
                <a:latin typeface="Arial" charset="0"/>
              </a:rPr>
              <a:t>Species	   	d.    Order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>
                <a:latin typeface="Arial" charset="0"/>
              </a:rPr>
              <a:t>Based on their names, you know that the baboons </a:t>
            </a:r>
            <a:r>
              <a:rPr lang="en-US" sz="1800" i="1">
                <a:latin typeface="Arial" charset="0"/>
              </a:rPr>
              <a:t>Papio annubis</a:t>
            </a:r>
            <a:r>
              <a:rPr lang="en-US" sz="1800">
                <a:latin typeface="Arial" charset="0"/>
              </a:rPr>
              <a:t> and </a:t>
            </a:r>
            <a:r>
              <a:rPr lang="en-US" sz="1800" i="1">
                <a:latin typeface="Arial" charset="0"/>
              </a:rPr>
              <a:t>Papio cynocephalus</a:t>
            </a:r>
            <a:r>
              <a:rPr lang="en-US" sz="1800">
                <a:latin typeface="Arial" charset="0"/>
              </a:rPr>
              <a:t> do </a:t>
            </a:r>
            <a:r>
              <a:rPr lang="en-US" sz="1800" u="sng">
                <a:latin typeface="Arial" charset="0"/>
              </a:rPr>
              <a:t>not</a:t>
            </a:r>
            <a:r>
              <a:rPr lang="en-US" sz="1800">
                <a:latin typeface="Arial" charset="0"/>
              </a:rPr>
              <a:t> belong to the same: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800">
                <a:latin typeface="Arial" charset="0"/>
              </a:rPr>
              <a:t>Family		c.   Order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800">
                <a:latin typeface="Arial" charset="0"/>
              </a:rPr>
              <a:t>Genus		d.   Species</a:t>
            </a: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6478588" y="2166938"/>
            <a:ext cx="392112" cy="4778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6630988" y="4654550"/>
            <a:ext cx="392112" cy="4778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utoUpdateAnimBg="0"/>
      <p:bldP spid="25617" grpId="0" autoUpdateAnimBg="0"/>
      <p:bldP spid="25618" grpId="0" autoUpdateAnimBg="0"/>
      <p:bldP spid="25619" grpId="0" autoUpdateAnimBg="0"/>
      <p:bldP spid="25620" grpId="0" autoUpdateAnimBg="0"/>
      <p:bldP spid="25621" grpId="0" autoUpdateAnimBg="0"/>
      <p:bldP spid="25622" grpId="0" autoUpdateAnimBg="0"/>
      <p:bldP spid="25627" grpId="0" build="p" bldLvl="2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Binomial Nomenclature Example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391400" cy="4114800"/>
          </a:xfrm>
        </p:spPr>
        <p:txBody>
          <a:bodyPr/>
          <a:lstStyle/>
          <a:p>
            <a:r>
              <a:rPr lang="en-US" smtClean="0"/>
              <a:t>For example, the </a:t>
            </a:r>
            <a:r>
              <a:rPr lang="en-US" b="1" smtClean="0">
                <a:solidFill>
                  <a:schemeClr val="accent2"/>
                </a:solidFill>
              </a:rPr>
              <a:t>polar bear</a:t>
            </a:r>
            <a:r>
              <a:rPr lang="en-US" smtClean="0"/>
              <a:t> is named </a:t>
            </a:r>
            <a:r>
              <a:rPr lang="en-US" i="1" smtClean="0"/>
              <a:t>Ursus maritimus.</a:t>
            </a:r>
          </a:p>
          <a:p>
            <a:endParaRPr lang="en-US" i="1" smtClean="0"/>
          </a:p>
          <a:p>
            <a:r>
              <a:rPr lang="en-US" smtClean="0"/>
              <a:t>The genus, </a:t>
            </a:r>
            <a:r>
              <a:rPr lang="en-US" i="1" smtClean="0"/>
              <a:t>Ursus</a:t>
            </a:r>
            <a:r>
              <a:rPr lang="en-US" smtClean="0"/>
              <a:t>, describes a group of closely related bear species. </a:t>
            </a:r>
          </a:p>
          <a:p>
            <a:r>
              <a:rPr lang="en-US" smtClean="0"/>
              <a:t>In this example, the species, </a:t>
            </a:r>
            <a:r>
              <a:rPr lang="en-US" i="1" smtClean="0"/>
              <a:t>maritimus</a:t>
            </a:r>
            <a:r>
              <a:rPr lang="en-US" smtClean="0"/>
              <a:t>, describes where the polar bear lives—on pack ice floating on the sea.</a:t>
            </a:r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43400" y="2209800"/>
          <a:ext cx="24542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" r:id="rId3" imgW="7497763" imgH="3863975" progId="MS_ClipArt_Gallery.2">
                  <p:embed/>
                </p:oleObj>
              </mc:Choice>
              <mc:Fallback>
                <p:oleObj name="Clip" r:id="rId3" imgW="7497763" imgH="38639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2454275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867400" cy="4114800"/>
          </a:xfrm>
        </p:spPr>
        <p:txBody>
          <a:bodyPr/>
          <a:lstStyle/>
          <a:p>
            <a:r>
              <a:rPr lang="en-US" smtClean="0"/>
              <a:t>Linnaeus grouped species into larger taxa, such as </a:t>
            </a:r>
            <a:r>
              <a:rPr lang="en-US" b="1" smtClean="0">
                <a:solidFill>
                  <a:schemeClr val="accent2"/>
                </a:solidFill>
              </a:rPr>
              <a:t>genus</a:t>
            </a:r>
            <a:r>
              <a:rPr lang="en-US" smtClean="0"/>
              <a:t> and family, based on </a:t>
            </a:r>
            <a:r>
              <a:rPr lang="en-US" b="1" smtClean="0">
                <a:solidFill>
                  <a:schemeClr val="accent2"/>
                </a:solidFill>
              </a:rPr>
              <a:t>visible</a:t>
            </a:r>
            <a:r>
              <a:rPr lang="en-US" b="1" smtClean="0"/>
              <a:t> </a:t>
            </a:r>
            <a:r>
              <a:rPr lang="en-US" smtClean="0"/>
              <a:t>similarities. </a:t>
            </a:r>
          </a:p>
          <a:p>
            <a:r>
              <a:rPr lang="en-US" smtClean="0"/>
              <a:t>Darwin’s ideas about descent with </a:t>
            </a:r>
            <a:r>
              <a:rPr lang="en-US" b="1" smtClean="0">
                <a:solidFill>
                  <a:schemeClr val="accent2"/>
                </a:solidFill>
              </a:rPr>
              <a:t>modification</a:t>
            </a:r>
            <a:r>
              <a:rPr lang="en-US" b="1" smtClean="0"/>
              <a:t> </a:t>
            </a:r>
            <a:r>
              <a:rPr lang="en-US" smtClean="0"/>
              <a:t>evolved into the study of phylogeny, or evolutionary relationships among organisms.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6781800" y="1905000"/>
          <a:ext cx="14811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lip" r:id="rId3" imgW="1481328" imgH="889711" progId="MS_ClipArt_Gallery.2">
                  <p:embed/>
                </p:oleObj>
              </mc:Choice>
              <mc:Fallback>
                <p:oleObj name="Clip" r:id="rId3" imgW="1481328" imgH="889711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905000"/>
                        <a:ext cx="14811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189230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Designs\Contemporary.pot</Template>
  <TotalTime>472</TotalTime>
  <Words>837</Words>
  <Application>Microsoft Office PowerPoint</Application>
  <PresentationFormat>On-screen Show (4:3)</PresentationFormat>
  <Paragraphs>210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Times New Roman</vt:lpstr>
      <vt:lpstr>Arial</vt:lpstr>
      <vt:lpstr>Arial Black</vt:lpstr>
      <vt:lpstr>Tahoma</vt:lpstr>
      <vt:lpstr>Wingdings</vt:lpstr>
      <vt:lpstr>Book Antiqua</vt:lpstr>
      <vt:lpstr>Contemporary</vt:lpstr>
      <vt:lpstr>Microsoft Clip Gallery</vt:lpstr>
      <vt:lpstr>Microsoft Word Document</vt:lpstr>
      <vt:lpstr>PowerPoint Presentation</vt:lpstr>
      <vt:lpstr>The Challenge</vt:lpstr>
      <vt:lpstr>PowerPoint Presentation</vt:lpstr>
      <vt:lpstr>PowerPoint Presentation</vt:lpstr>
      <vt:lpstr>Origin of Scientific Names</vt:lpstr>
      <vt:lpstr>PowerPoint Presentation</vt:lpstr>
      <vt:lpstr>PowerPoint Presentation</vt:lpstr>
      <vt:lpstr>Binomial Nomenclature Example</vt:lpstr>
      <vt:lpstr>Modern Classification</vt:lpstr>
      <vt:lpstr>Modern Classification</vt:lpstr>
      <vt:lpstr>Similarities in DNA and RNA</vt:lpstr>
      <vt:lpstr>Kingdoms and Domains</vt:lpstr>
      <vt:lpstr>The Five Kingdom System</vt:lpstr>
      <vt:lpstr>The Six Kingdom System</vt:lpstr>
      <vt:lpstr>The Three-Domain System</vt:lpstr>
      <vt:lpstr>The Three Domains</vt:lpstr>
      <vt:lpstr>Classification of Living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cfisd</dc:creator>
  <cp:lastModifiedBy>Teacher E-Solutions</cp:lastModifiedBy>
  <cp:revision>13</cp:revision>
  <dcterms:created xsi:type="dcterms:W3CDTF">2005-01-18T21:51:58Z</dcterms:created>
  <dcterms:modified xsi:type="dcterms:W3CDTF">2019-01-18T16:33:52Z</dcterms:modified>
</cp:coreProperties>
</file>