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257" r:id="rId5"/>
    <p:sldId id="258" r:id="rId6"/>
    <p:sldId id="260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78" r:id="rId24"/>
    <p:sldId id="280" r:id="rId2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0066"/>
    <a:srgbClr val="FF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4660"/>
  </p:normalViewPr>
  <p:slideViewPr>
    <p:cSldViewPr>
      <p:cViewPr>
        <p:scale>
          <a:sx n="66" d="100"/>
          <a:sy n="66" d="100"/>
        </p:scale>
        <p:origin x="-5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0F34F-7485-4CEA-967E-9188D50A56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032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6AA0C-01A2-49E4-9110-259769B217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588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5B2BD-86E1-41CA-A9B8-997F67183F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323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95096-AA17-4354-BDF1-BCBE8846FE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2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DFF75-DC3B-4DC5-B93F-2F84B8BBCC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800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392BC-504B-4E12-BA96-7DC36536C3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441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7B7F5-A512-4455-B2CE-1586BD7B4E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365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EFC3B-4607-4781-A88F-869D1890DF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84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C6717-5347-4865-AC00-4C9BBA3653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03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5C051-12A9-4754-8304-02CC773700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210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2E67F-EE4E-4039-A865-21A129EDDB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64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2B4E8E2A-17A8-49E3-8361-C990456F82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4"/>
          <p:cNvSpPr>
            <a:spLocks noChangeShapeType="1"/>
          </p:cNvSpPr>
          <p:nvPr/>
        </p:nvSpPr>
        <p:spPr bwMode="auto">
          <a:xfrm>
            <a:off x="2195513" y="4581525"/>
            <a:ext cx="863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827088" y="836613"/>
            <a:ext cx="756126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ELECTRICAL CIRCUITS</a:t>
            </a:r>
          </a:p>
        </p:txBody>
      </p:sp>
      <p:sp>
        <p:nvSpPr>
          <p:cNvPr id="2052" name="Line 6"/>
          <p:cNvSpPr>
            <a:spLocks noChangeShapeType="1"/>
          </p:cNvSpPr>
          <p:nvPr/>
        </p:nvSpPr>
        <p:spPr bwMode="auto">
          <a:xfrm>
            <a:off x="4500563" y="2133600"/>
            <a:ext cx="0" cy="4318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4284663" y="1916113"/>
            <a:ext cx="0" cy="9366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Line 8"/>
          <p:cNvSpPr>
            <a:spLocks noChangeShapeType="1"/>
          </p:cNvSpPr>
          <p:nvPr/>
        </p:nvSpPr>
        <p:spPr bwMode="auto">
          <a:xfrm>
            <a:off x="4500563" y="2349500"/>
            <a:ext cx="2232025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Line 9"/>
          <p:cNvSpPr>
            <a:spLocks noChangeShapeType="1"/>
          </p:cNvSpPr>
          <p:nvPr/>
        </p:nvSpPr>
        <p:spPr bwMode="auto">
          <a:xfrm>
            <a:off x="2195513" y="2349500"/>
            <a:ext cx="208915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10"/>
          <p:cNvSpPr>
            <a:spLocks noChangeShapeType="1"/>
          </p:cNvSpPr>
          <p:nvPr/>
        </p:nvSpPr>
        <p:spPr bwMode="auto">
          <a:xfrm>
            <a:off x="2195513" y="2349500"/>
            <a:ext cx="0" cy="2232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Line 11"/>
          <p:cNvSpPr>
            <a:spLocks noChangeShapeType="1"/>
          </p:cNvSpPr>
          <p:nvPr/>
        </p:nvSpPr>
        <p:spPr bwMode="auto">
          <a:xfrm>
            <a:off x="6732588" y="2349500"/>
            <a:ext cx="0" cy="2232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" name="AutoShape 15"/>
          <p:cNvSpPr>
            <a:spLocks noChangeArrowheads="1"/>
          </p:cNvSpPr>
          <p:nvPr/>
        </p:nvSpPr>
        <p:spPr bwMode="auto">
          <a:xfrm>
            <a:off x="3059113" y="4149725"/>
            <a:ext cx="936625" cy="792163"/>
          </a:xfrm>
          <a:prstGeom prst="flowChartSummingJunction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AutoShape 16"/>
          <p:cNvSpPr>
            <a:spLocks noChangeArrowheads="1"/>
          </p:cNvSpPr>
          <p:nvPr/>
        </p:nvSpPr>
        <p:spPr bwMode="auto">
          <a:xfrm>
            <a:off x="4932363" y="4149725"/>
            <a:ext cx="936625" cy="792163"/>
          </a:xfrm>
          <a:prstGeom prst="flowChartSummingJunction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Line 17"/>
          <p:cNvSpPr>
            <a:spLocks noChangeShapeType="1"/>
          </p:cNvSpPr>
          <p:nvPr/>
        </p:nvSpPr>
        <p:spPr bwMode="auto">
          <a:xfrm>
            <a:off x="5867400" y="4581525"/>
            <a:ext cx="863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1" name="Line 18"/>
          <p:cNvSpPr>
            <a:spLocks noChangeShapeType="1"/>
          </p:cNvSpPr>
          <p:nvPr/>
        </p:nvSpPr>
        <p:spPr bwMode="auto">
          <a:xfrm>
            <a:off x="3995738" y="4581525"/>
            <a:ext cx="936625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1"/>
          <p:cNvSpPr>
            <a:spLocks noChangeShapeType="1"/>
          </p:cNvSpPr>
          <p:nvPr/>
        </p:nvSpPr>
        <p:spPr bwMode="auto">
          <a:xfrm>
            <a:off x="4716463" y="3789363"/>
            <a:ext cx="13684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" name="Line 22"/>
          <p:cNvSpPr>
            <a:spLocks noChangeShapeType="1"/>
          </p:cNvSpPr>
          <p:nvPr/>
        </p:nvSpPr>
        <p:spPr bwMode="auto">
          <a:xfrm>
            <a:off x="6732588" y="3789363"/>
            <a:ext cx="1296987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8" name="Line 20"/>
          <p:cNvSpPr>
            <a:spLocks noChangeShapeType="1"/>
          </p:cNvSpPr>
          <p:nvPr/>
        </p:nvSpPr>
        <p:spPr bwMode="auto">
          <a:xfrm>
            <a:off x="6732588" y="2709863"/>
            <a:ext cx="1296987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0" y="188913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4400" b="1">
                <a:solidFill>
                  <a:schemeClr val="folHlink"/>
                </a:solidFill>
                <a:latin typeface="Comic Sans MS" pitchFamily="66" charset="0"/>
              </a:rPr>
              <a:t>PARALLEL CIRCUITS</a:t>
            </a:r>
          </a:p>
        </p:txBody>
      </p:sp>
      <p:pic>
        <p:nvPicPr>
          <p:cNvPr id="11270" name="Picture 5" descr="parall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84" r="14003"/>
          <a:stretch>
            <a:fillRect/>
          </a:stretch>
        </p:blipFill>
        <p:spPr bwMode="auto">
          <a:xfrm>
            <a:off x="827088" y="1196975"/>
            <a:ext cx="2881312" cy="263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Line 8"/>
          <p:cNvSpPr>
            <a:spLocks noChangeShapeType="1"/>
          </p:cNvSpPr>
          <p:nvPr/>
        </p:nvSpPr>
        <p:spPr bwMode="auto">
          <a:xfrm>
            <a:off x="4716463" y="2709863"/>
            <a:ext cx="13684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9"/>
          <p:cNvSpPr>
            <a:spLocks noChangeShapeType="1"/>
          </p:cNvSpPr>
          <p:nvPr/>
        </p:nvSpPr>
        <p:spPr bwMode="auto">
          <a:xfrm>
            <a:off x="6156325" y="1054100"/>
            <a:ext cx="0" cy="7207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10"/>
          <p:cNvSpPr>
            <a:spLocks noChangeShapeType="1"/>
          </p:cNvSpPr>
          <p:nvPr/>
        </p:nvSpPr>
        <p:spPr bwMode="auto">
          <a:xfrm>
            <a:off x="6372225" y="1198563"/>
            <a:ext cx="0" cy="4318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1"/>
          <p:cNvSpPr>
            <a:spLocks noChangeShapeType="1"/>
          </p:cNvSpPr>
          <p:nvPr/>
        </p:nvSpPr>
        <p:spPr bwMode="auto">
          <a:xfrm>
            <a:off x="6372225" y="1412875"/>
            <a:ext cx="3603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2"/>
          <p:cNvSpPr>
            <a:spLocks noChangeShapeType="1"/>
          </p:cNvSpPr>
          <p:nvPr/>
        </p:nvSpPr>
        <p:spPr bwMode="auto">
          <a:xfrm>
            <a:off x="5795963" y="1412875"/>
            <a:ext cx="3603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AutoShape 13"/>
          <p:cNvSpPr>
            <a:spLocks noChangeArrowheads="1"/>
          </p:cNvSpPr>
          <p:nvPr/>
        </p:nvSpPr>
        <p:spPr bwMode="auto">
          <a:xfrm>
            <a:off x="6084888" y="2420938"/>
            <a:ext cx="647700" cy="576262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AutoShape 14"/>
          <p:cNvSpPr>
            <a:spLocks noChangeArrowheads="1"/>
          </p:cNvSpPr>
          <p:nvPr/>
        </p:nvSpPr>
        <p:spPr bwMode="auto">
          <a:xfrm>
            <a:off x="6084888" y="3502025"/>
            <a:ext cx="647700" cy="576263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15"/>
          <p:cNvSpPr>
            <a:spLocks noChangeShapeType="1"/>
          </p:cNvSpPr>
          <p:nvPr/>
        </p:nvSpPr>
        <p:spPr bwMode="auto">
          <a:xfrm>
            <a:off x="4716463" y="1412875"/>
            <a:ext cx="144145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6"/>
          <p:cNvSpPr>
            <a:spLocks noChangeShapeType="1"/>
          </p:cNvSpPr>
          <p:nvPr/>
        </p:nvSpPr>
        <p:spPr bwMode="auto">
          <a:xfrm>
            <a:off x="6445250" y="1412875"/>
            <a:ext cx="15843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7"/>
          <p:cNvSpPr>
            <a:spLocks noChangeShapeType="1"/>
          </p:cNvSpPr>
          <p:nvPr/>
        </p:nvSpPr>
        <p:spPr bwMode="auto">
          <a:xfrm>
            <a:off x="4716463" y="1412875"/>
            <a:ext cx="0" cy="237648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18"/>
          <p:cNvSpPr>
            <a:spLocks noChangeShapeType="1"/>
          </p:cNvSpPr>
          <p:nvPr/>
        </p:nvSpPr>
        <p:spPr bwMode="auto">
          <a:xfrm>
            <a:off x="8029575" y="1412875"/>
            <a:ext cx="0" cy="237648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900113" y="4941888"/>
            <a:ext cx="7991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66FF33"/>
                </a:solidFill>
                <a:latin typeface="Comic Sans MS" pitchFamily="66" charset="0"/>
              </a:rPr>
              <a:t>The current has a choice of routes.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863600" y="4292600"/>
            <a:ext cx="82804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The components are connected side by side. 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900113" y="5516563"/>
            <a:ext cx="82438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If one bulb ‘blows’ there is still be a complete circuit to the other bulb so it stays alight.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1" grpId="0"/>
      <p:bldP spid="12312" grpId="0"/>
      <p:bldP spid="123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0" y="404813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4400" b="1">
                <a:solidFill>
                  <a:schemeClr val="folHlink"/>
                </a:solidFill>
                <a:latin typeface="Comic Sans MS" pitchFamily="66" charset="0"/>
              </a:rPr>
              <a:t>measuring current</a:t>
            </a:r>
          </a:p>
        </p:txBody>
      </p:sp>
      <p:pic>
        <p:nvPicPr>
          <p:cNvPr id="12291" name="Picture 6" descr="Amme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3429000"/>
            <a:ext cx="2154237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1403350" y="1484313"/>
            <a:ext cx="6913563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50000"/>
              </a:spcBef>
            </a:pPr>
            <a:r>
              <a:rPr lang="en-GB" sz="2400">
                <a:solidFill>
                  <a:srgbClr val="66FF33"/>
                </a:solidFill>
                <a:latin typeface="Comic Sans MS" pitchFamily="66" charset="0"/>
              </a:rPr>
              <a:t>Electric current is measured in </a:t>
            </a:r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amps</a:t>
            </a:r>
            <a:r>
              <a:rPr lang="en-GB" sz="2400" b="1">
                <a:solidFill>
                  <a:srgbClr val="66FF33"/>
                </a:solidFill>
                <a:latin typeface="Comic Sans MS" pitchFamily="66" charset="0"/>
              </a:rPr>
              <a:t> </a:t>
            </a:r>
            <a:r>
              <a:rPr lang="en-GB" sz="2400">
                <a:solidFill>
                  <a:srgbClr val="66FF33"/>
                </a:solidFill>
                <a:latin typeface="Comic Sans MS" pitchFamily="66" charset="0"/>
              </a:rPr>
              <a:t>(A) using an ammeter connected in series in the circuit.</a:t>
            </a:r>
          </a:p>
        </p:txBody>
      </p:sp>
      <p:sp>
        <p:nvSpPr>
          <p:cNvPr id="12293" name="Oval 8"/>
          <p:cNvSpPr>
            <a:spLocks noChangeArrowheads="1"/>
          </p:cNvSpPr>
          <p:nvPr/>
        </p:nvSpPr>
        <p:spPr bwMode="auto">
          <a:xfrm>
            <a:off x="5940425" y="3933825"/>
            <a:ext cx="1368425" cy="1295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2294" name="Line 9"/>
          <p:cNvSpPr>
            <a:spLocks noChangeShapeType="1"/>
          </p:cNvSpPr>
          <p:nvPr/>
        </p:nvSpPr>
        <p:spPr bwMode="auto">
          <a:xfrm flipH="1">
            <a:off x="5219700" y="4581525"/>
            <a:ext cx="7207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10"/>
          <p:cNvSpPr>
            <a:spLocks noChangeShapeType="1"/>
          </p:cNvSpPr>
          <p:nvPr/>
        </p:nvSpPr>
        <p:spPr bwMode="auto">
          <a:xfrm flipH="1">
            <a:off x="7308850" y="4581525"/>
            <a:ext cx="7207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9" name="Line 33"/>
          <p:cNvSpPr>
            <a:spLocks noChangeShapeType="1"/>
          </p:cNvSpPr>
          <p:nvPr/>
        </p:nvSpPr>
        <p:spPr bwMode="auto">
          <a:xfrm flipH="1">
            <a:off x="1046163" y="2347913"/>
            <a:ext cx="1587" cy="576262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1044575" y="4221163"/>
            <a:ext cx="576263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2268538" y="4221163"/>
            <a:ext cx="9366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2484438" y="1989138"/>
            <a:ext cx="0" cy="7207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2700338" y="2133600"/>
            <a:ext cx="0" cy="4318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2700338" y="2347913"/>
            <a:ext cx="3603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2124075" y="2347913"/>
            <a:ext cx="3603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1620838" y="3932238"/>
            <a:ext cx="647700" cy="576262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3205163" y="3932238"/>
            <a:ext cx="647700" cy="576262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1042988" y="2347913"/>
            <a:ext cx="144145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2773363" y="2347913"/>
            <a:ext cx="15843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 flipH="1">
            <a:off x="1044575" y="3573463"/>
            <a:ext cx="1588" cy="6477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357688" y="2347913"/>
            <a:ext cx="0" cy="187325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H="1">
            <a:off x="3852863" y="4221163"/>
            <a:ext cx="5048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Text Box 17"/>
          <p:cNvSpPr txBox="1">
            <a:spLocks noChangeArrowheads="1"/>
          </p:cNvSpPr>
          <p:nvPr/>
        </p:nvSpPr>
        <p:spPr bwMode="auto">
          <a:xfrm>
            <a:off x="0" y="188913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4400" b="1">
                <a:solidFill>
                  <a:schemeClr val="folHlink"/>
                </a:solidFill>
                <a:latin typeface="Comic Sans MS" pitchFamily="66" charset="0"/>
              </a:rPr>
              <a:t>measuring current</a:t>
            </a:r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5219700" y="4652963"/>
            <a:ext cx="13684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7235825" y="4652963"/>
            <a:ext cx="129698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7235825" y="3573463"/>
            <a:ext cx="129698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5219700" y="3573463"/>
            <a:ext cx="13684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6659563" y="1917700"/>
            <a:ext cx="0" cy="7207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6875463" y="2062163"/>
            <a:ext cx="0" cy="4318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6875463" y="2276475"/>
            <a:ext cx="3603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>
            <a:off x="6299200" y="2276475"/>
            <a:ext cx="3603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AutoShape 26"/>
          <p:cNvSpPr>
            <a:spLocks noChangeArrowheads="1"/>
          </p:cNvSpPr>
          <p:nvPr/>
        </p:nvSpPr>
        <p:spPr bwMode="auto">
          <a:xfrm>
            <a:off x="6588125" y="3284538"/>
            <a:ext cx="647700" cy="576262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AutoShape 27"/>
          <p:cNvSpPr>
            <a:spLocks noChangeArrowheads="1"/>
          </p:cNvSpPr>
          <p:nvPr/>
        </p:nvSpPr>
        <p:spPr bwMode="auto">
          <a:xfrm>
            <a:off x="6588125" y="4365625"/>
            <a:ext cx="647700" cy="576263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>
            <a:off x="5219700" y="2276475"/>
            <a:ext cx="144145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>
            <a:off x="6948488" y="2276475"/>
            <a:ext cx="15843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>
            <a:off x="5219700" y="3355975"/>
            <a:ext cx="0" cy="129698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>
            <a:off x="8532813" y="2276475"/>
            <a:ext cx="0" cy="237648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8" name="Oval 32"/>
          <p:cNvSpPr>
            <a:spLocks noChangeArrowheads="1"/>
          </p:cNvSpPr>
          <p:nvPr/>
        </p:nvSpPr>
        <p:spPr bwMode="auto">
          <a:xfrm>
            <a:off x="684213" y="2924175"/>
            <a:ext cx="720725" cy="649288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GB" sz="36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4370" name="Oval 34"/>
          <p:cNvSpPr>
            <a:spLocks noChangeArrowheads="1"/>
          </p:cNvSpPr>
          <p:nvPr/>
        </p:nvSpPr>
        <p:spPr bwMode="auto">
          <a:xfrm>
            <a:off x="4859338" y="2708275"/>
            <a:ext cx="720725" cy="649288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GB" sz="36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4372" name="Line 36"/>
          <p:cNvSpPr>
            <a:spLocks noChangeShapeType="1"/>
          </p:cNvSpPr>
          <p:nvPr/>
        </p:nvSpPr>
        <p:spPr bwMode="auto">
          <a:xfrm flipH="1">
            <a:off x="5219700" y="2276475"/>
            <a:ext cx="1588" cy="431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900113" y="1196975"/>
            <a:ext cx="74168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600">
                <a:solidFill>
                  <a:srgbClr val="66FF33"/>
                </a:solidFill>
                <a:latin typeface="Comic Sans MS" pitchFamily="66" charset="0"/>
              </a:rPr>
              <a:t>This is how we draw an ammeter in a circuit.</a:t>
            </a:r>
          </a:p>
        </p:txBody>
      </p:sp>
      <p:sp>
        <p:nvSpPr>
          <p:cNvPr id="13347" name="Text Box 38"/>
          <p:cNvSpPr txBox="1">
            <a:spLocks noChangeArrowheads="1"/>
          </p:cNvSpPr>
          <p:nvPr/>
        </p:nvSpPr>
        <p:spPr bwMode="auto">
          <a:xfrm>
            <a:off x="900113" y="5445125"/>
            <a:ext cx="34559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b="1">
                <a:solidFill>
                  <a:srgbClr val="66FF33"/>
                </a:solidFill>
                <a:latin typeface="Comic Sans MS" pitchFamily="66" charset="0"/>
              </a:rPr>
              <a:t>SERIES CIRCUIT</a:t>
            </a:r>
          </a:p>
        </p:txBody>
      </p:sp>
      <p:sp>
        <p:nvSpPr>
          <p:cNvPr id="13348" name="Text Box 39"/>
          <p:cNvSpPr txBox="1">
            <a:spLocks noChangeArrowheads="1"/>
          </p:cNvSpPr>
          <p:nvPr/>
        </p:nvSpPr>
        <p:spPr bwMode="auto">
          <a:xfrm>
            <a:off x="5219700" y="5373688"/>
            <a:ext cx="3455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b="1">
                <a:solidFill>
                  <a:srgbClr val="66FF33"/>
                </a:solidFill>
                <a:latin typeface="Comic Sans MS" pitchFamily="66" charset="0"/>
              </a:rPr>
              <a:t>PARALLEL CIRCUIT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9" grpId="0" animBg="1"/>
      <p:bldP spid="14340" grpId="0" animBg="1"/>
      <p:bldP spid="14341" grpId="0" animBg="1"/>
      <p:bldP spid="14342" grpId="0" animBg="1"/>
      <p:bldP spid="14343" grpId="0" animBg="1"/>
      <p:bldP spid="14344" grpId="0" animBg="1"/>
      <p:bldP spid="14345" grpId="0" animBg="1"/>
      <p:bldP spid="14346" grpId="0" animBg="1"/>
      <p:bldP spid="14347" grpId="0" animBg="1"/>
      <p:bldP spid="14348" grpId="0" animBg="1"/>
      <p:bldP spid="14349" grpId="0" animBg="1"/>
      <p:bldP spid="14350" grpId="0" animBg="1"/>
      <p:bldP spid="14351" grpId="0" animBg="1"/>
      <p:bldP spid="14352" grpId="0" animBg="1"/>
      <p:bldP spid="14354" grpId="0" animBg="1"/>
      <p:bldP spid="14355" grpId="0" animBg="1"/>
      <p:bldP spid="14356" grpId="0" animBg="1"/>
      <p:bldP spid="14357" grpId="0" animBg="1"/>
      <p:bldP spid="14358" grpId="0" animBg="1"/>
      <p:bldP spid="14359" grpId="0" animBg="1"/>
      <p:bldP spid="14360" grpId="0" animBg="1"/>
      <p:bldP spid="14361" grpId="0" animBg="1"/>
      <p:bldP spid="14362" grpId="0" animBg="1"/>
      <p:bldP spid="14363" grpId="0" animBg="1"/>
      <p:bldP spid="14364" grpId="0" animBg="1"/>
      <p:bldP spid="14365" grpId="0" animBg="1"/>
      <p:bldP spid="14366" grpId="0" animBg="1"/>
      <p:bldP spid="14367" grpId="0" animBg="1"/>
      <p:bldP spid="14368" grpId="0" animBg="1"/>
      <p:bldP spid="14370" grpId="0" animBg="1"/>
      <p:bldP spid="14372" grpId="0" animBg="1"/>
      <p:bldP spid="1437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26" name="Line 66"/>
          <p:cNvSpPr>
            <a:spLocks noChangeShapeType="1"/>
          </p:cNvSpPr>
          <p:nvPr/>
        </p:nvSpPr>
        <p:spPr bwMode="auto">
          <a:xfrm>
            <a:off x="6877050" y="5948363"/>
            <a:ext cx="71913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25" name="Line 65"/>
          <p:cNvSpPr>
            <a:spLocks noChangeShapeType="1"/>
          </p:cNvSpPr>
          <p:nvPr/>
        </p:nvSpPr>
        <p:spPr bwMode="auto">
          <a:xfrm>
            <a:off x="5940425" y="5948363"/>
            <a:ext cx="50323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24" name="Line 64"/>
          <p:cNvSpPr>
            <a:spLocks noChangeShapeType="1"/>
          </p:cNvSpPr>
          <p:nvPr/>
        </p:nvSpPr>
        <p:spPr bwMode="auto">
          <a:xfrm>
            <a:off x="4859338" y="5948363"/>
            <a:ext cx="649287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23" name="Line 63"/>
          <p:cNvSpPr>
            <a:spLocks noChangeShapeType="1"/>
          </p:cNvSpPr>
          <p:nvPr/>
        </p:nvSpPr>
        <p:spPr bwMode="auto">
          <a:xfrm>
            <a:off x="6877050" y="5300663"/>
            <a:ext cx="71913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22" name="Line 62"/>
          <p:cNvSpPr>
            <a:spLocks noChangeShapeType="1"/>
          </p:cNvSpPr>
          <p:nvPr/>
        </p:nvSpPr>
        <p:spPr bwMode="auto">
          <a:xfrm>
            <a:off x="5940425" y="5300663"/>
            <a:ext cx="50323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21" name="Line 61"/>
          <p:cNvSpPr>
            <a:spLocks noChangeShapeType="1"/>
          </p:cNvSpPr>
          <p:nvPr/>
        </p:nvSpPr>
        <p:spPr bwMode="auto">
          <a:xfrm>
            <a:off x="4859338" y="5300663"/>
            <a:ext cx="649287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16" name="Line 56"/>
          <p:cNvSpPr>
            <a:spLocks noChangeShapeType="1"/>
          </p:cNvSpPr>
          <p:nvPr/>
        </p:nvSpPr>
        <p:spPr bwMode="auto">
          <a:xfrm flipH="1">
            <a:off x="7596188" y="4940300"/>
            <a:ext cx="0" cy="1008063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15" name="Line 55"/>
          <p:cNvSpPr>
            <a:spLocks noChangeShapeType="1"/>
          </p:cNvSpPr>
          <p:nvPr/>
        </p:nvSpPr>
        <p:spPr bwMode="auto">
          <a:xfrm flipH="1">
            <a:off x="4859338" y="4940300"/>
            <a:ext cx="0" cy="1008063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10" name="Line 50"/>
          <p:cNvSpPr>
            <a:spLocks noChangeShapeType="1"/>
          </p:cNvSpPr>
          <p:nvPr/>
        </p:nvSpPr>
        <p:spPr bwMode="auto">
          <a:xfrm>
            <a:off x="6516688" y="4076700"/>
            <a:ext cx="1081087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H="1" flipV="1">
            <a:off x="7165975" y="2925763"/>
            <a:ext cx="360363" cy="1587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5653088" y="2925763"/>
            <a:ext cx="2889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Text Box 4"/>
          <p:cNvSpPr txBox="1">
            <a:spLocks noChangeArrowheads="1"/>
          </p:cNvSpPr>
          <p:nvPr/>
        </p:nvSpPr>
        <p:spPr bwMode="auto">
          <a:xfrm>
            <a:off x="0" y="188913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4400" b="1">
                <a:solidFill>
                  <a:schemeClr val="folHlink"/>
                </a:solidFill>
                <a:latin typeface="Comic Sans MS" pitchFamily="66" charset="0"/>
              </a:rPr>
              <a:t>measuring current</a:t>
            </a:r>
          </a:p>
        </p:txBody>
      </p:sp>
      <p:sp>
        <p:nvSpPr>
          <p:cNvPr id="14350" name="Text Box 6"/>
          <p:cNvSpPr txBox="1">
            <a:spLocks noChangeArrowheads="1"/>
          </p:cNvSpPr>
          <p:nvPr/>
        </p:nvSpPr>
        <p:spPr bwMode="auto">
          <a:xfrm>
            <a:off x="755650" y="1052513"/>
            <a:ext cx="2879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66FF33"/>
                </a:solidFill>
                <a:latin typeface="Comic Sans MS" pitchFamily="66" charset="0"/>
              </a:rPr>
              <a:t>SERIES CIRCUIT</a:t>
            </a:r>
          </a:p>
        </p:txBody>
      </p:sp>
      <p:sp>
        <p:nvSpPr>
          <p:cNvPr id="14351" name="Text Box 7"/>
          <p:cNvSpPr txBox="1">
            <a:spLocks noChangeArrowheads="1"/>
          </p:cNvSpPr>
          <p:nvPr/>
        </p:nvSpPr>
        <p:spPr bwMode="auto">
          <a:xfrm>
            <a:off x="827088" y="3860800"/>
            <a:ext cx="3168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66FF33"/>
                </a:solidFill>
                <a:latin typeface="Comic Sans MS" pitchFamily="66" charset="0"/>
              </a:rPr>
              <a:t>PARALLEL CIRCUIT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827088" y="1844675"/>
            <a:ext cx="338455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GB" sz="2400">
                <a:solidFill>
                  <a:srgbClr val="66FF33"/>
                </a:solidFill>
                <a:latin typeface="Comic Sans MS" pitchFamily="66" charset="0"/>
              </a:rPr>
              <a:t>  current is the </a:t>
            </a:r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same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GB" sz="2400">
                <a:solidFill>
                  <a:srgbClr val="66FF33"/>
                </a:solidFill>
                <a:latin typeface="Comic Sans MS" pitchFamily="66" charset="0"/>
              </a:rPr>
              <a:t>   at all points in the 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GB" sz="2400">
                <a:solidFill>
                  <a:srgbClr val="66FF33"/>
                </a:solidFill>
                <a:latin typeface="Comic Sans MS" pitchFamily="66" charset="0"/>
              </a:rPr>
              <a:t>   circuit.</a:t>
            </a: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H="1">
            <a:off x="4789488" y="1412875"/>
            <a:ext cx="3175" cy="360363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H="1">
            <a:off x="4789488" y="2925763"/>
            <a:ext cx="431800" cy="1587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6445250" y="2925763"/>
            <a:ext cx="2889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AutoShape 16"/>
          <p:cNvSpPr>
            <a:spLocks noChangeArrowheads="1"/>
          </p:cNvSpPr>
          <p:nvPr/>
        </p:nvSpPr>
        <p:spPr bwMode="auto">
          <a:xfrm>
            <a:off x="5221288" y="2708275"/>
            <a:ext cx="431800" cy="431800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AutoShape 17"/>
          <p:cNvSpPr>
            <a:spLocks noChangeArrowheads="1"/>
          </p:cNvSpPr>
          <p:nvPr/>
        </p:nvSpPr>
        <p:spPr bwMode="auto">
          <a:xfrm>
            <a:off x="6734175" y="2708275"/>
            <a:ext cx="431800" cy="431800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4787900" y="1412875"/>
            <a:ext cx="144145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6445250" y="1412875"/>
            <a:ext cx="108108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 flipH="1">
            <a:off x="4789488" y="2205038"/>
            <a:ext cx="0" cy="7207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7526338" y="2276475"/>
            <a:ext cx="0" cy="64928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Oval 23"/>
          <p:cNvSpPr>
            <a:spLocks noChangeArrowheads="1"/>
          </p:cNvSpPr>
          <p:nvPr/>
        </p:nvSpPr>
        <p:spPr bwMode="auto">
          <a:xfrm>
            <a:off x="4573588" y="1773238"/>
            <a:ext cx="433387" cy="431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rgbClr val="FF0066"/>
                </a:solidFill>
              </a:rPr>
              <a:t>2A</a:t>
            </a:r>
          </a:p>
        </p:txBody>
      </p:sp>
      <p:sp>
        <p:nvSpPr>
          <p:cNvPr id="15387" name="Oval 27"/>
          <p:cNvSpPr>
            <a:spLocks noChangeArrowheads="1"/>
          </p:cNvSpPr>
          <p:nvPr/>
        </p:nvSpPr>
        <p:spPr bwMode="auto">
          <a:xfrm>
            <a:off x="7310438" y="1844675"/>
            <a:ext cx="431800" cy="431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rgbClr val="FF0066"/>
                </a:solidFill>
              </a:rPr>
              <a:t>2A</a:t>
            </a:r>
          </a:p>
        </p:txBody>
      </p:sp>
      <p:sp>
        <p:nvSpPr>
          <p:cNvPr id="15388" name="Oval 28"/>
          <p:cNvSpPr>
            <a:spLocks noChangeArrowheads="1"/>
          </p:cNvSpPr>
          <p:nvPr/>
        </p:nvSpPr>
        <p:spPr bwMode="auto">
          <a:xfrm>
            <a:off x="5942013" y="2636838"/>
            <a:ext cx="503237" cy="5032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rgbClr val="FF0066"/>
                </a:solidFill>
              </a:rPr>
              <a:t>2A</a:t>
            </a:r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 flipH="1">
            <a:off x="7524750" y="1412875"/>
            <a:ext cx="3175" cy="431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827088" y="4724400"/>
            <a:ext cx="3097212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GB" sz="2400">
                <a:solidFill>
                  <a:srgbClr val="66FF33"/>
                </a:solidFill>
                <a:latin typeface="Comic Sans MS" pitchFamily="66" charset="0"/>
              </a:rPr>
              <a:t>  current is </a:t>
            </a:r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shared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GB" sz="2400">
                <a:solidFill>
                  <a:srgbClr val="66FF33"/>
                </a:solidFill>
                <a:latin typeface="Comic Sans MS" pitchFamily="66" charset="0"/>
              </a:rPr>
              <a:t>   between the 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GB" sz="2400">
                <a:solidFill>
                  <a:srgbClr val="66FF33"/>
                </a:solidFill>
                <a:latin typeface="Comic Sans MS" pitchFamily="66" charset="0"/>
              </a:rPr>
              <a:t>   components</a:t>
            </a:r>
          </a:p>
        </p:txBody>
      </p:sp>
      <p:sp>
        <p:nvSpPr>
          <p:cNvPr id="15400" name="Line 40"/>
          <p:cNvSpPr>
            <a:spLocks noChangeShapeType="1"/>
          </p:cNvSpPr>
          <p:nvPr/>
        </p:nvSpPr>
        <p:spPr bwMode="auto">
          <a:xfrm>
            <a:off x="4859338" y="4076700"/>
            <a:ext cx="144145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5" name="Line 45"/>
          <p:cNvSpPr>
            <a:spLocks noChangeShapeType="1"/>
          </p:cNvSpPr>
          <p:nvPr/>
        </p:nvSpPr>
        <p:spPr bwMode="auto">
          <a:xfrm flipH="1">
            <a:off x="4859338" y="4076700"/>
            <a:ext cx="1587" cy="431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6" name="Line 46"/>
          <p:cNvSpPr>
            <a:spLocks noChangeShapeType="1"/>
          </p:cNvSpPr>
          <p:nvPr/>
        </p:nvSpPr>
        <p:spPr bwMode="auto">
          <a:xfrm>
            <a:off x="6229350" y="1196975"/>
            <a:ext cx="0" cy="431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7" name="Line 47"/>
          <p:cNvSpPr>
            <a:spLocks noChangeShapeType="1"/>
          </p:cNvSpPr>
          <p:nvPr/>
        </p:nvSpPr>
        <p:spPr bwMode="auto">
          <a:xfrm>
            <a:off x="6445250" y="1270000"/>
            <a:ext cx="0" cy="287338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8" name="Line 48"/>
          <p:cNvSpPr>
            <a:spLocks noChangeShapeType="1"/>
          </p:cNvSpPr>
          <p:nvPr/>
        </p:nvSpPr>
        <p:spPr bwMode="auto">
          <a:xfrm>
            <a:off x="6300788" y="3860800"/>
            <a:ext cx="0" cy="431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9" name="Line 49"/>
          <p:cNvSpPr>
            <a:spLocks noChangeShapeType="1"/>
          </p:cNvSpPr>
          <p:nvPr/>
        </p:nvSpPr>
        <p:spPr bwMode="auto">
          <a:xfrm>
            <a:off x="6516688" y="3933825"/>
            <a:ext cx="0" cy="287338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11" name="Line 51"/>
          <p:cNvSpPr>
            <a:spLocks noChangeShapeType="1"/>
          </p:cNvSpPr>
          <p:nvPr/>
        </p:nvSpPr>
        <p:spPr bwMode="auto">
          <a:xfrm flipH="1">
            <a:off x="7596188" y="4076700"/>
            <a:ext cx="3175" cy="431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12" name="Oval 52"/>
          <p:cNvSpPr>
            <a:spLocks noChangeArrowheads="1"/>
          </p:cNvSpPr>
          <p:nvPr/>
        </p:nvSpPr>
        <p:spPr bwMode="auto">
          <a:xfrm>
            <a:off x="7380288" y="4508500"/>
            <a:ext cx="431800" cy="431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rgbClr val="FF0066"/>
                </a:solidFill>
              </a:rPr>
              <a:t>2A</a:t>
            </a:r>
          </a:p>
        </p:txBody>
      </p:sp>
      <p:sp>
        <p:nvSpPr>
          <p:cNvPr id="15413" name="Oval 53"/>
          <p:cNvSpPr>
            <a:spLocks noChangeArrowheads="1"/>
          </p:cNvSpPr>
          <p:nvPr/>
        </p:nvSpPr>
        <p:spPr bwMode="auto">
          <a:xfrm>
            <a:off x="4643438" y="4508500"/>
            <a:ext cx="431800" cy="431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rgbClr val="FF0066"/>
                </a:solidFill>
              </a:rPr>
              <a:t>2A</a:t>
            </a:r>
          </a:p>
        </p:txBody>
      </p:sp>
      <p:sp>
        <p:nvSpPr>
          <p:cNvPr id="15417" name="AutoShape 57"/>
          <p:cNvSpPr>
            <a:spLocks noChangeArrowheads="1"/>
          </p:cNvSpPr>
          <p:nvPr/>
        </p:nvSpPr>
        <p:spPr bwMode="auto">
          <a:xfrm>
            <a:off x="5508625" y="5084763"/>
            <a:ext cx="431800" cy="431800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18" name="Oval 58"/>
          <p:cNvSpPr>
            <a:spLocks noChangeArrowheads="1"/>
          </p:cNvSpPr>
          <p:nvPr/>
        </p:nvSpPr>
        <p:spPr bwMode="auto">
          <a:xfrm>
            <a:off x="6443663" y="5084763"/>
            <a:ext cx="431800" cy="431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rgbClr val="008000"/>
                </a:solidFill>
              </a:rPr>
              <a:t>1A</a:t>
            </a:r>
          </a:p>
        </p:txBody>
      </p:sp>
      <p:sp>
        <p:nvSpPr>
          <p:cNvPr id="15419" name="AutoShape 59"/>
          <p:cNvSpPr>
            <a:spLocks noChangeArrowheads="1"/>
          </p:cNvSpPr>
          <p:nvPr/>
        </p:nvSpPr>
        <p:spPr bwMode="auto">
          <a:xfrm>
            <a:off x="5508625" y="5732463"/>
            <a:ext cx="431800" cy="431800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20" name="Oval 60"/>
          <p:cNvSpPr>
            <a:spLocks noChangeArrowheads="1"/>
          </p:cNvSpPr>
          <p:nvPr/>
        </p:nvSpPr>
        <p:spPr bwMode="auto">
          <a:xfrm>
            <a:off x="6443663" y="5732463"/>
            <a:ext cx="431800" cy="431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rgbClr val="008000"/>
                </a:solidFill>
              </a:rPr>
              <a:t>1A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26" grpId="0" animBg="1"/>
      <p:bldP spid="15425" grpId="0" animBg="1"/>
      <p:bldP spid="15424" grpId="0" animBg="1"/>
      <p:bldP spid="15423" grpId="0" animBg="1"/>
      <p:bldP spid="15422" grpId="0" animBg="1"/>
      <p:bldP spid="15421" grpId="0" animBg="1"/>
      <p:bldP spid="15416" grpId="0" animBg="1"/>
      <p:bldP spid="15415" grpId="0" animBg="1"/>
      <p:bldP spid="15410" grpId="0" animBg="1"/>
      <p:bldP spid="15382" grpId="0" animBg="1"/>
      <p:bldP spid="15386" grpId="0" animBg="1"/>
      <p:bldP spid="15368" grpId="0"/>
      <p:bldP spid="15369" grpId="0" animBg="1"/>
      <p:bldP spid="15370" grpId="0" animBg="1"/>
      <p:bldP spid="15371" grpId="0" animBg="1"/>
      <p:bldP spid="15376" grpId="0" animBg="1"/>
      <p:bldP spid="15377" grpId="0" animBg="1"/>
      <p:bldP spid="15378" grpId="0" animBg="1"/>
      <p:bldP spid="15379" grpId="0" animBg="1"/>
      <p:bldP spid="15380" grpId="0" animBg="1"/>
      <p:bldP spid="15381" grpId="0" animBg="1"/>
      <p:bldP spid="15383" grpId="0" animBg="1"/>
      <p:bldP spid="15387" grpId="0" animBg="1"/>
      <p:bldP spid="15388" grpId="0" animBg="1"/>
      <p:bldP spid="15389" grpId="0" animBg="1"/>
      <p:bldP spid="15390" grpId="0"/>
      <p:bldP spid="15400" grpId="0" animBg="1"/>
      <p:bldP spid="15405" grpId="0" animBg="1"/>
      <p:bldP spid="15406" grpId="0" animBg="1"/>
      <p:bldP spid="15407" grpId="0" animBg="1"/>
      <p:bldP spid="15408" grpId="0" animBg="1"/>
      <p:bldP spid="15409" grpId="0" animBg="1"/>
      <p:bldP spid="15411" grpId="0" animBg="1"/>
      <p:bldP spid="15412" grpId="0" animBg="1"/>
      <p:bldP spid="15413" grpId="0" animBg="1"/>
      <p:bldP spid="15417" grpId="0" animBg="1"/>
      <p:bldP spid="15418" grpId="0" animBg="1"/>
      <p:bldP spid="15419" grpId="0" animBg="1"/>
      <p:bldP spid="154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47"/>
          <p:cNvSpPr>
            <a:spLocks noChangeShapeType="1"/>
          </p:cNvSpPr>
          <p:nvPr/>
        </p:nvSpPr>
        <p:spPr bwMode="auto">
          <a:xfrm>
            <a:off x="6516688" y="5661025"/>
            <a:ext cx="17272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611188" y="620713"/>
            <a:ext cx="78120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66FF33"/>
                </a:solidFill>
                <a:latin typeface="Comic Sans MS" pitchFamily="66" charset="0"/>
              </a:rPr>
              <a:t>copy the following circuits and fill in the missing ammeter readings.</a:t>
            </a:r>
          </a:p>
        </p:txBody>
      </p:sp>
      <p:sp>
        <p:nvSpPr>
          <p:cNvPr id="15364" name="Line 5"/>
          <p:cNvSpPr>
            <a:spLocks noChangeShapeType="1"/>
          </p:cNvSpPr>
          <p:nvPr/>
        </p:nvSpPr>
        <p:spPr bwMode="auto">
          <a:xfrm flipH="1" flipV="1">
            <a:off x="3708400" y="4724400"/>
            <a:ext cx="360363" cy="158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Line 6"/>
          <p:cNvSpPr>
            <a:spLocks noChangeShapeType="1"/>
          </p:cNvSpPr>
          <p:nvPr/>
        </p:nvSpPr>
        <p:spPr bwMode="auto">
          <a:xfrm>
            <a:off x="2195513" y="4724400"/>
            <a:ext cx="2889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7"/>
          <p:cNvSpPr>
            <a:spLocks noChangeShapeType="1"/>
          </p:cNvSpPr>
          <p:nvPr/>
        </p:nvSpPr>
        <p:spPr bwMode="auto">
          <a:xfrm flipH="1">
            <a:off x="1331913" y="2636838"/>
            <a:ext cx="3175" cy="360362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8"/>
          <p:cNvSpPr>
            <a:spLocks noChangeShapeType="1"/>
          </p:cNvSpPr>
          <p:nvPr/>
        </p:nvSpPr>
        <p:spPr bwMode="auto">
          <a:xfrm flipH="1">
            <a:off x="1331913" y="4724400"/>
            <a:ext cx="431800" cy="158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9"/>
          <p:cNvSpPr>
            <a:spLocks noChangeShapeType="1"/>
          </p:cNvSpPr>
          <p:nvPr/>
        </p:nvSpPr>
        <p:spPr bwMode="auto">
          <a:xfrm>
            <a:off x="2987675" y="4724400"/>
            <a:ext cx="2889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AutoShape 10"/>
          <p:cNvSpPr>
            <a:spLocks noChangeArrowheads="1"/>
          </p:cNvSpPr>
          <p:nvPr/>
        </p:nvSpPr>
        <p:spPr bwMode="auto">
          <a:xfrm>
            <a:off x="1763713" y="4508500"/>
            <a:ext cx="431800" cy="431800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AutoShape 11"/>
          <p:cNvSpPr>
            <a:spLocks noChangeArrowheads="1"/>
          </p:cNvSpPr>
          <p:nvPr/>
        </p:nvSpPr>
        <p:spPr bwMode="auto">
          <a:xfrm>
            <a:off x="3276600" y="4508500"/>
            <a:ext cx="431800" cy="431800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Line 12"/>
          <p:cNvSpPr>
            <a:spLocks noChangeShapeType="1"/>
          </p:cNvSpPr>
          <p:nvPr/>
        </p:nvSpPr>
        <p:spPr bwMode="auto">
          <a:xfrm>
            <a:off x="1330325" y="2636838"/>
            <a:ext cx="144145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3"/>
          <p:cNvSpPr>
            <a:spLocks noChangeShapeType="1"/>
          </p:cNvSpPr>
          <p:nvPr/>
        </p:nvSpPr>
        <p:spPr bwMode="auto">
          <a:xfrm>
            <a:off x="2987675" y="2636838"/>
            <a:ext cx="108108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14"/>
          <p:cNvSpPr>
            <a:spLocks noChangeShapeType="1"/>
          </p:cNvSpPr>
          <p:nvPr/>
        </p:nvSpPr>
        <p:spPr bwMode="auto">
          <a:xfrm flipH="1">
            <a:off x="1331913" y="3429000"/>
            <a:ext cx="0" cy="1295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5"/>
          <p:cNvSpPr>
            <a:spLocks noChangeShapeType="1"/>
          </p:cNvSpPr>
          <p:nvPr/>
        </p:nvSpPr>
        <p:spPr bwMode="auto">
          <a:xfrm>
            <a:off x="4067175" y="3500438"/>
            <a:ext cx="0" cy="1223962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Oval 16"/>
          <p:cNvSpPr>
            <a:spLocks noChangeArrowheads="1"/>
          </p:cNvSpPr>
          <p:nvPr/>
        </p:nvSpPr>
        <p:spPr bwMode="auto">
          <a:xfrm>
            <a:off x="1116013" y="2997200"/>
            <a:ext cx="433387" cy="431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rgbClr val="FF0066"/>
                </a:solidFill>
              </a:rPr>
              <a:t>?</a:t>
            </a:r>
          </a:p>
        </p:txBody>
      </p:sp>
      <p:sp>
        <p:nvSpPr>
          <p:cNvPr id="15376" name="Oval 17"/>
          <p:cNvSpPr>
            <a:spLocks noChangeArrowheads="1"/>
          </p:cNvSpPr>
          <p:nvPr/>
        </p:nvSpPr>
        <p:spPr bwMode="auto">
          <a:xfrm>
            <a:off x="3851275" y="3789363"/>
            <a:ext cx="431800" cy="431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rgbClr val="FF0066"/>
                </a:solidFill>
              </a:rPr>
              <a:t>?</a:t>
            </a:r>
          </a:p>
        </p:txBody>
      </p:sp>
      <p:sp>
        <p:nvSpPr>
          <p:cNvPr id="15377" name="Oval 18"/>
          <p:cNvSpPr>
            <a:spLocks noChangeArrowheads="1"/>
          </p:cNvSpPr>
          <p:nvPr/>
        </p:nvSpPr>
        <p:spPr bwMode="auto">
          <a:xfrm>
            <a:off x="2484438" y="4437063"/>
            <a:ext cx="503237" cy="5032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rgbClr val="FF0066"/>
                </a:solidFill>
              </a:rPr>
              <a:t>4A</a:t>
            </a:r>
          </a:p>
        </p:txBody>
      </p:sp>
      <p:sp>
        <p:nvSpPr>
          <p:cNvPr id="15378" name="Line 19"/>
          <p:cNvSpPr>
            <a:spLocks noChangeShapeType="1"/>
          </p:cNvSpPr>
          <p:nvPr/>
        </p:nvSpPr>
        <p:spPr bwMode="auto">
          <a:xfrm flipH="1">
            <a:off x="4067175" y="2636838"/>
            <a:ext cx="3175" cy="431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20"/>
          <p:cNvSpPr>
            <a:spLocks noChangeShapeType="1"/>
          </p:cNvSpPr>
          <p:nvPr/>
        </p:nvSpPr>
        <p:spPr bwMode="auto">
          <a:xfrm>
            <a:off x="2771775" y="2420938"/>
            <a:ext cx="0" cy="431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1"/>
          <p:cNvSpPr>
            <a:spLocks noChangeShapeType="1"/>
          </p:cNvSpPr>
          <p:nvPr/>
        </p:nvSpPr>
        <p:spPr bwMode="auto">
          <a:xfrm>
            <a:off x="2987675" y="2493963"/>
            <a:ext cx="0" cy="287337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AutoShape 22"/>
          <p:cNvSpPr>
            <a:spLocks noChangeArrowheads="1"/>
          </p:cNvSpPr>
          <p:nvPr/>
        </p:nvSpPr>
        <p:spPr bwMode="auto">
          <a:xfrm>
            <a:off x="3851275" y="3068638"/>
            <a:ext cx="431800" cy="431800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7" name="Oval 23"/>
          <p:cNvSpPr>
            <a:spLocks noChangeArrowheads="1"/>
          </p:cNvSpPr>
          <p:nvPr/>
        </p:nvSpPr>
        <p:spPr bwMode="auto">
          <a:xfrm>
            <a:off x="1116013" y="2997200"/>
            <a:ext cx="433387" cy="431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rgbClr val="FF0066"/>
                </a:solidFill>
              </a:rPr>
              <a:t>4A</a:t>
            </a:r>
          </a:p>
        </p:txBody>
      </p:sp>
      <p:sp>
        <p:nvSpPr>
          <p:cNvPr id="16408" name="Oval 24"/>
          <p:cNvSpPr>
            <a:spLocks noChangeArrowheads="1"/>
          </p:cNvSpPr>
          <p:nvPr/>
        </p:nvSpPr>
        <p:spPr bwMode="auto">
          <a:xfrm>
            <a:off x="3851275" y="3789363"/>
            <a:ext cx="433388" cy="431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rgbClr val="FF0066"/>
                </a:solidFill>
              </a:rPr>
              <a:t>4A</a:t>
            </a:r>
          </a:p>
        </p:txBody>
      </p:sp>
      <p:sp>
        <p:nvSpPr>
          <p:cNvPr id="15384" name="Line 25"/>
          <p:cNvSpPr>
            <a:spLocks noChangeShapeType="1"/>
          </p:cNvSpPr>
          <p:nvPr/>
        </p:nvSpPr>
        <p:spPr bwMode="auto">
          <a:xfrm>
            <a:off x="7451725" y="4652963"/>
            <a:ext cx="71913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Line 26"/>
          <p:cNvSpPr>
            <a:spLocks noChangeShapeType="1"/>
          </p:cNvSpPr>
          <p:nvPr/>
        </p:nvSpPr>
        <p:spPr bwMode="auto">
          <a:xfrm>
            <a:off x="6516688" y="4652963"/>
            <a:ext cx="503237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6" name="Line 27"/>
          <p:cNvSpPr>
            <a:spLocks noChangeShapeType="1"/>
          </p:cNvSpPr>
          <p:nvPr/>
        </p:nvSpPr>
        <p:spPr bwMode="auto">
          <a:xfrm>
            <a:off x="5435600" y="4652963"/>
            <a:ext cx="64928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7" name="Line 28"/>
          <p:cNvSpPr>
            <a:spLocks noChangeShapeType="1"/>
          </p:cNvSpPr>
          <p:nvPr/>
        </p:nvSpPr>
        <p:spPr bwMode="auto">
          <a:xfrm>
            <a:off x="7453313" y="3716338"/>
            <a:ext cx="719137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8" name="Line 29"/>
          <p:cNvSpPr>
            <a:spLocks noChangeShapeType="1"/>
          </p:cNvSpPr>
          <p:nvPr/>
        </p:nvSpPr>
        <p:spPr bwMode="auto">
          <a:xfrm>
            <a:off x="6516688" y="3716338"/>
            <a:ext cx="503237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9" name="Line 30"/>
          <p:cNvSpPr>
            <a:spLocks noChangeShapeType="1"/>
          </p:cNvSpPr>
          <p:nvPr/>
        </p:nvSpPr>
        <p:spPr bwMode="auto">
          <a:xfrm>
            <a:off x="5435600" y="3716338"/>
            <a:ext cx="64928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0" name="Line 31"/>
          <p:cNvSpPr>
            <a:spLocks noChangeShapeType="1"/>
          </p:cNvSpPr>
          <p:nvPr/>
        </p:nvSpPr>
        <p:spPr bwMode="auto">
          <a:xfrm flipH="1">
            <a:off x="8172450" y="3355975"/>
            <a:ext cx="0" cy="230505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1" name="Line 32"/>
          <p:cNvSpPr>
            <a:spLocks noChangeShapeType="1"/>
          </p:cNvSpPr>
          <p:nvPr/>
        </p:nvSpPr>
        <p:spPr bwMode="auto">
          <a:xfrm flipH="1">
            <a:off x="5435600" y="3355975"/>
            <a:ext cx="0" cy="230505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2" name="Line 33"/>
          <p:cNvSpPr>
            <a:spLocks noChangeShapeType="1"/>
          </p:cNvSpPr>
          <p:nvPr/>
        </p:nvSpPr>
        <p:spPr bwMode="auto">
          <a:xfrm>
            <a:off x="7092950" y="2492375"/>
            <a:ext cx="108108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3" name="Line 34"/>
          <p:cNvSpPr>
            <a:spLocks noChangeShapeType="1"/>
          </p:cNvSpPr>
          <p:nvPr/>
        </p:nvSpPr>
        <p:spPr bwMode="auto">
          <a:xfrm>
            <a:off x="5435600" y="2492375"/>
            <a:ext cx="144145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4" name="Line 35"/>
          <p:cNvSpPr>
            <a:spLocks noChangeShapeType="1"/>
          </p:cNvSpPr>
          <p:nvPr/>
        </p:nvSpPr>
        <p:spPr bwMode="auto">
          <a:xfrm flipH="1">
            <a:off x="5435600" y="2492375"/>
            <a:ext cx="1588" cy="431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5" name="Line 36"/>
          <p:cNvSpPr>
            <a:spLocks noChangeShapeType="1"/>
          </p:cNvSpPr>
          <p:nvPr/>
        </p:nvSpPr>
        <p:spPr bwMode="auto">
          <a:xfrm>
            <a:off x="6877050" y="2276475"/>
            <a:ext cx="0" cy="431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6" name="Line 37"/>
          <p:cNvSpPr>
            <a:spLocks noChangeShapeType="1"/>
          </p:cNvSpPr>
          <p:nvPr/>
        </p:nvSpPr>
        <p:spPr bwMode="auto">
          <a:xfrm>
            <a:off x="7092950" y="2349500"/>
            <a:ext cx="0" cy="287338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7" name="Line 38"/>
          <p:cNvSpPr>
            <a:spLocks noChangeShapeType="1"/>
          </p:cNvSpPr>
          <p:nvPr/>
        </p:nvSpPr>
        <p:spPr bwMode="auto">
          <a:xfrm flipH="1">
            <a:off x="8172450" y="2492375"/>
            <a:ext cx="3175" cy="431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8" name="Oval 39"/>
          <p:cNvSpPr>
            <a:spLocks noChangeArrowheads="1"/>
          </p:cNvSpPr>
          <p:nvPr/>
        </p:nvSpPr>
        <p:spPr bwMode="auto">
          <a:xfrm>
            <a:off x="7956550" y="2924175"/>
            <a:ext cx="431800" cy="431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rgbClr val="FF0066"/>
                </a:solidFill>
              </a:rPr>
              <a:t>3A</a:t>
            </a:r>
          </a:p>
        </p:txBody>
      </p:sp>
      <p:sp>
        <p:nvSpPr>
          <p:cNvPr id="15399" name="Oval 40"/>
          <p:cNvSpPr>
            <a:spLocks noChangeArrowheads="1"/>
          </p:cNvSpPr>
          <p:nvPr/>
        </p:nvSpPr>
        <p:spPr bwMode="auto">
          <a:xfrm>
            <a:off x="5219700" y="2924175"/>
            <a:ext cx="431800" cy="431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rgbClr val="FF0066"/>
                </a:solidFill>
              </a:rPr>
              <a:t>?</a:t>
            </a:r>
          </a:p>
        </p:txBody>
      </p:sp>
      <p:sp>
        <p:nvSpPr>
          <p:cNvPr id="15400" name="AutoShape 41"/>
          <p:cNvSpPr>
            <a:spLocks noChangeArrowheads="1"/>
          </p:cNvSpPr>
          <p:nvPr/>
        </p:nvSpPr>
        <p:spPr bwMode="auto">
          <a:xfrm>
            <a:off x="6084888" y="3500438"/>
            <a:ext cx="431800" cy="431800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1" name="Oval 42"/>
          <p:cNvSpPr>
            <a:spLocks noChangeArrowheads="1"/>
          </p:cNvSpPr>
          <p:nvPr/>
        </p:nvSpPr>
        <p:spPr bwMode="auto">
          <a:xfrm>
            <a:off x="7019925" y="3500438"/>
            <a:ext cx="431800" cy="431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rgbClr val="008000"/>
                </a:solidFill>
              </a:rPr>
              <a:t>?</a:t>
            </a:r>
          </a:p>
        </p:txBody>
      </p:sp>
      <p:sp>
        <p:nvSpPr>
          <p:cNvPr id="15402" name="AutoShape 43"/>
          <p:cNvSpPr>
            <a:spLocks noChangeArrowheads="1"/>
          </p:cNvSpPr>
          <p:nvPr/>
        </p:nvSpPr>
        <p:spPr bwMode="auto">
          <a:xfrm>
            <a:off x="6084888" y="4437063"/>
            <a:ext cx="431800" cy="431800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3" name="Oval 44"/>
          <p:cNvSpPr>
            <a:spLocks noChangeArrowheads="1"/>
          </p:cNvSpPr>
          <p:nvPr/>
        </p:nvSpPr>
        <p:spPr bwMode="auto">
          <a:xfrm>
            <a:off x="7019925" y="4437063"/>
            <a:ext cx="431800" cy="431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rgbClr val="008000"/>
                </a:solidFill>
              </a:rPr>
              <a:t>1A</a:t>
            </a:r>
          </a:p>
        </p:txBody>
      </p:sp>
      <p:sp>
        <p:nvSpPr>
          <p:cNvPr id="15404" name="Line 45"/>
          <p:cNvSpPr>
            <a:spLocks noChangeShapeType="1"/>
          </p:cNvSpPr>
          <p:nvPr/>
        </p:nvSpPr>
        <p:spPr bwMode="auto">
          <a:xfrm>
            <a:off x="5435600" y="5661025"/>
            <a:ext cx="64928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5" name="AutoShape 46"/>
          <p:cNvSpPr>
            <a:spLocks noChangeArrowheads="1"/>
          </p:cNvSpPr>
          <p:nvPr/>
        </p:nvSpPr>
        <p:spPr bwMode="auto">
          <a:xfrm>
            <a:off x="6084888" y="5445125"/>
            <a:ext cx="431800" cy="431800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6" name="Oval 48"/>
          <p:cNvSpPr>
            <a:spLocks noChangeArrowheads="1"/>
          </p:cNvSpPr>
          <p:nvPr/>
        </p:nvSpPr>
        <p:spPr bwMode="auto">
          <a:xfrm>
            <a:off x="7019925" y="5445125"/>
            <a:ext cx="431800" cy="431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rgbClr val="008000"/>
                </a:solidFill>
              </a:rPr>
              <a:t>?</a:t>
            </a:r>
          </a:p>
        </p:txBody>
      </p:sp>
      <p:sp>
        <p:nvSpPr>
          <p:cNvPr id="16433" name="Oval 49"/>
          <p:cNvSpPr>
            <a:spLocks noChangeArrowheads="1"/>
          </p:cNvSpPr>
          <p:nvPr/>
        </p:nvSpPr>
        <p:spPr bwMode="auto">
          <a:xfrm>
            <a:off x="5219700" y="2924175"/>
            <a:ext cx="431800" cy="431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rgbClr val="FF0066"/>
                </a:solidFill>
              </a:rPr>
              <a:t>3A</a:t>
            </a:r>
          </a:p>
        </p:txBody>
      </p:sp>
      <p:sp>
        <p:nvSpPr>
          <p:cNvPr id="16434" name="Oval 50"/>
          <p:cNvSpPr>
            <a:spLocks noChangeArrowheads="1"/>
          </p:cNvSpPr>
          <p:nvPr/>
        </p:nvSpPr>
        <p:spPr bwMode="auto">
          <a:xfrm>
            <a:off x="7019925" y="5445125"/>
            <a:ext cx="431800" cy="431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rgbClr val="008000"/>
                </a:solidFill>
              </a:rPr>
              <a:t>1A</a:t>
            </a:r>
          </a:p>
        </p:txBody>
      </p:sp>
      <p:sp>
        <p:nvSpPr>
          <p:cNvPr id="16435" name="Oval 51"/>
          <p:cNvSpPr>
            <a:spLocks noChangeArrowheads="1"/>
          </p:cNvSpPr>
          <p:nvPr/>
        </p:nvSpPr>
        <p:spPr bwMode="auto">
          <a:xfrm>
            <a:off x="7019925" y="3500438"/>
            <a:ext cx="431800" cy="431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rgbClr val="008000"/>
                </a:solidFill>
              </a:rPr>
              <a:t>1A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7" grpId="0" animBg="1"/>
      <p:bldP spid="16408" grpId="0" animBg="1"/>
      <p:bldP spid="16433" grpId="0" animBg="1"/>
      <p:bldP spid="16434" grpId="0" animBg="1"/>
      <p:bldP spid="1643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188913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4400" b="1">
                <a:solidFill>
                  <a:schemeClr val="folHlink"/>
                </a:solidFill>
                <a:latin typeface="Comic Sans MS" pitchFamily="66" charset="0"/>
              </a:rPr>
              <a:t>measuring voltage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611188" y="1341438"/>
            <a:ext cx="8137525" cy="173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GB" sz="2400">
                <a:solidFill>
                  <a:srgbClr val="66FF33"/>
                </a:solidFill>
                <a:latin typeface="Comic Sans MS" pitchFamily="66" charset="0"/>
              </a:rPr>
              <a:t>The ‘electrical push’ which the cell gives to the current is called the </a:t>
            </a:r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voltage</a:t>
            </a:r>
            <a:r>
              <a:rPr lang="en-GB" sz="2400">
                <a:solidFill>
                  <a:srgbClr val="66FF33"/>
                </a:solidFill>
                <a:latin typeface="Comic Sans MS" pitchFamily="66" charset="0"/>
              </a:rPr>
              <a:t>. It is measured in </a:t>
            </a:r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volts</a:t>
            </a:r>
            <a:r>
              <a:rPr lang="en-GB" sz="2400">
                <a:solidFill>
                  <a:srgbClr val="66FF33"/>
                </a:solidFill>
                <a:latin typeface="Comic Sans MS" pitchFamily="66" charset="0"/>
              </a:rPr>
              <a:t> (V) on a </a:t>
            </a:r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voltmeter</a:t>
            </a:r>
          </a:p>
        </p:txBody>
      </p:sp>
      <p:pic>
        <p:nvPicPr>
          <p:cNvPr id="17418" name="Picture 10" descr="voltme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3284538"/>
            <a:ext cx="2130425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9" name="Oval 11"/>
          <p:cNvSpPr>
            <a:spLocks noChangeArrowheads="1"/>
          </p:cNvSpPr>
          <p:nvPr/>
        </p:nvSpPr>
        <p:spPr bwMode="auto">
          <a:xfrm>
            <a:off x="5724525" y="3933825"/>
            <a:ext cx="1368425" cy="1295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5003800" y="4581525"/>
            <a:ext cx="7207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>
            <a:off x="7092950" y="4581525"/>
            <a:ext cx="7207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9" grpId="0" animBg="1"/>
      <p:bldP spid="17420" grpId="0" animBg="1"/>
      <p:bldP spid="174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27088" y="1052513"/>
            <a:ext cx="7920037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60000"/>
              </a:lnSpc>
              <a:spcBef>
                <a:spcPct val="50000"/>
              </a:spcBef>
            </a:pPr>
            <a:r>
              <a:rPr lang="en-GB" sz="2400">
                <a:solidFill>
                  <a:srgbClr val="66FF33"/>
                </a:solidFill>
                <a:latin typeface="Comic Sans MS" pitchFamily="66" charset="0"/>
              </a:rPr>
              <a:t>Different cells produce different voltages. The bigger the voltage supplied by the cell, the bigger the current.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0" y="188913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4400" b="1">
                <a:solidFill>
                  <a:schemeClr val="folHlink"/>
                </a:solidFill>
                <a:latin typeface="Comic Sans MS" pitchFamily="66" charset="0"/>
              </a:rPr>
              <a:t>measuring voltage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827088" y="2997200"/>
            <a:ext cx="77771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Unlike an ammeter a voltmeter is connected across the components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827088" y="4437063"/>
            <a:ext cx="7777162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60000"/>
              </a:lnSpc>
              <a:spcBef>
                <a:spcPct val="50000"/>
              </a:spcBef>
            </a:pPr>
            <a:r>
              <a:rPr lang="en-GB" sz="2400">
                <a:solidFill>
                  <a:srgbClr val="66FF33"/>
                </a:solidFill>
                <a:latin typeface="Comic Sans MS" pitchFamily="66" charset="0"/>
              </a:rPr>
              <a:t>Scientist usually use the term </a:t>
            </a:r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Potential Difference</a:t>
            </a:r>
            <a:r>
              <a:rPr lang="en-GB" sz="2400">
                <a:solidFill>
                  <a:srgbClr val="66FF33"/>
                </a:solidFill>
                <a:latin typeface="Comic Sans MS" pitchFamily="66" charset="0"/>
              </a:rPr>
              <a:t> (pd) when they talk about voltage.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2" grpId="0"/>
      <p:bldP spid="1946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"/>
          <p:cNvSpPr>
            <a:spLocks noChangeShapeType="1"/>
          </p:cNvSpPr>
          <p:nvPr/>
        </p:nvSpPr>
        <p:spPr bwMode="auto">
          <a:xfrm flipH="1">
            <a:off x="1042988" y="2347913"/>
            <a:ext cx="4762" cy="1296987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 flipH="1">
            <a:off x="1044575" y="4221163"/>
            <a:ext cx="576263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2268538" y="4221163"/>
            <a:ext cx="9366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2484438" y="1989138"/>
            <a:ext cx="0" cy="7207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2700338" y="2133600"/>
            <a:ext cx="0" cy="4318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2700338" y="2347913"/>
            <a:ext cx="3603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2124075" y="2347913"/>
            <a:ext cx="3603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AutoShape 9"/>
          <p:cNvSpPr>
            <a:spLocks noChangeArrowheads="1"/>
          </p:cNvSpPr>
          <p:nvPr/>
        </p:nvSpPr>
        <p:spPr bwMode="auto">
          <a:xfrm>
            <a:off x="1620838" y="3932238"/>
            <a:ext cx="647700" cy="576262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AutoShape 10"/>
          <p:cNvSpPr>
            <a:spLocks noChangeArrowheads="1"/>
          </p:cNvSpPr>
          <p:nvPr/>
        </p:nvSpPr>
        <p:spPr bwMode="auto">
          <a:xfrm>
            <a:off x="3205163" y="3932238"/>
            <a:ext cx="647700" cy="576262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1042988" y="2347913"/>
            <a:ext cx="144145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2773363" y="2347913"/>
            <a:ext cx="15843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1044575" y="3573463"/>
            <a:ext cx="1588" cy="6477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4357688" y="2347913"/>
            <a:ext cx="0" cy="187325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3852863" y="4221163"/>
            <a:ext cx="5048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0" y="188913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4400" b="1">
                <a:solidFill>
                  <a:schemeClr val="folHlink"/>
                </a:solidFill>
                <a:latin typeface="Comic Sans MS" pitchFamily="66" charset="0"/>
              </a:rPr>
              <a:t>measuring voltage</a:t>
            </a:r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5148263" y="4508500"/>
            <a:ext cx="13684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7164388" y="4508500"/>
            <a:ext cx="1296987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7164388" y="3429000"/>
            <a:ext cx="1296987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5148263" y="3429000"/>
            <a:ext cx="13684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6588125" y="1773238"/>
            <a:ext cx="0" cy="7207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>
            <a:off x="6804025" y="1917700"/>
            <a:ext cx="0" cy="4318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6804025" y="2132013"/>
            <a:ext cx="3603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6227763" y="2132013"/>
            <a:ext cx="3603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AutoShape 25"/>
          <p:cNvSpPr>
            <a:spLocks noChangeArrowheads="1"/>
          </p:cNvSpPr>
          <p:nvPr/>
        </p:nvSpPr>
        <p:spPr bwMode="auto">
          <a:xfrm>
            <a:off x="6516688" y="3140075"/>
            <a:ext cx="647700" cy="576263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0" name="AutoShape 26"/>
          <p:cNvSpPr>
            <a:spLocks noChangeArrowheads="1"/>
          </p:cNvSpPr>
          <p:nvPr/>
        </p:nvSpPr>
        <p:spPr bwMode="auto">
          <a:xfrm>
            <a:off x="6516688" y="4221163"/>
            <a:ext cx="647700" cy="576262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>
            <a:off x="5148263" y="2132013"/>
            <a:ext cx="144145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>
            <a:off x="6877050" y="2132013"/>
            <a:ext cx="15843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>
            <a:off x="5148263" y="3211513"/>
            <a:ext cx="0" cy="1296987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4" name="Line 30"/>
          <p:cNvSpPr>
            <a:spLocks noChangeShapeType="1"/>
          </p:cNvSpPr>
          <p:nvPr/>
        </p:nvSpPr>
        <p:spPr bwMode="auto">
          <a:xfrm>
            <a:off x="8461375" y="2132013"/>
            <a:ext cx="0" cy="2376487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5" name="Oval 31"/>
          <p:cNvSpPr>
            <a:spLocks noChangeArrowheads="1"/>
          </p:cNvSpPr>
          <p:nvPr/>
        </p:nvSpPr>
        <p:spPr bwMode="auto">
          <a:xfrm>
            <a:off x="1619250" y="4797425"/>
            <a:ext cx="720725" cy="649288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GB" sz="360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21537" name="Line 33"/>
          <p:cNvSpPr>
            <a:spLocks noChangeShapeType="1"/>
          </p:cNvSpPr>
          <p:nvPr/>
        </p:nvSpPr>
        <p:spPr bwMode="auto">
          <a:xfrm flipH="1">
            <a:off x="5148263" y="2132013"/>
            <a:ext cx="1587" cy="11525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8" name="Text Box 34"/>
          <p:cNvSpPr txBox="1">
            <a:spLocks noChangeArrowheads="1"/>
          </p:cNvSpPr>
          <p:nvPr/>
        </p:nvSpPr>
        <p:spPr bwMode="auto">
          <a:xfrm>
            <a:off x="900113" y="1125538"/>
            <a:ext cx="74168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600">
                <a:solidFill>
                  <a:srgbClr val="66FF33"/>
                </a:solidFill>
                <a:latin typeface="Comic Sans MS" pitchFamily="66" charset="0"/>
              </a:rPr>
              <a:t>This is how we draw a voltmeter in a circuit.</a:t>
            </a:r>
          </a:p>
        </p:txBody>
      </p:sp>
      <p:sp>
        <p:nvSpPr>
          <p:cNvPr id="18466" name="Text Box 35"/>
          <p:cNvSpPr txBox="1">
            <a:spLocks noChangeArrowheads="1"/>
          </p:cNvSpPr>
          <p:nvPr/>
        </p:nvSpPr>
        <p:spPr bwMode="auto">
          <a:xfrm>
            <a:off x="900113" y="5805488"/>
            <a:ext cx="34559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b="1">
                <a:solidFill>
                  <a:srgbClr val="66FF33"/>
                </a:solidFill>
                <a:latin typeface="Comic Sans MS" pitchFamily="66" charset="0"/>
              </a:rPr>
              <a:t>SERIES CIRCUIT</a:t>
            </a:r>
          </a:p>
        </p:txBody>
      </p:sp>
      <p:sp>
        <p:nvSpPr>
          <p:cNvPr id="18467" name="Text Box 36"/>
          <p:cNvSpPr txBox="1">
            <a:spLocks noChangeArrowheads="1"/>
          </p:cNvSpPr>
          <p:nvPr/>
        </p:nvSpPr>
        <p:spPr bwMode="auto">
          <a:xfrm>
            <a:off x="5219700" y="5805488"/>
            <a:ext cx="3455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b="1">
                <a:solidFill>
                  <a:srgbClr val="66FF33"/>
                </a:solidFill>
                <a:latin typeface="Comic Sans MS" pitchFamily="66" charset="0"/>
              </a:rPr>
              <a:t>PARALLEL CIRCUIT</a:t>
            </a:r>
          </a:p>
        </p:txBody>
      </p:sp>
      <p:sp>
        <p:nvSpPr>
          <p:cNvPr id="21541" name="Line 37"/>
          <p:cNvSpPr>
            <a:spLocks noChangeShapeType="1"/>
          </p:cNvSpPr>
          <p:nvPr/>
        </p:nvSpPr>
        <p:spPr bwMode="auto">
          <a:xfrm flipH="1">
            <a:off x="1331913" y="5157788"/>
            <a:ext cx="287337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2" name="Line 38"/>
          <p:cNvSpPr>
            <a:spLocks noChangeShapeType="1"/>
          </p:cNvSpPr>
          <p:nvPr/>
        </p:nvSpPr>
        <p:spPr bwMode="auto">
          <a:xfrm flipV="1">
            <a:off x="1331913" y="4221163"/>
            <a:ext cx="0" cy="9366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3" name="Line 39"/>
          <p:cNvSpPr>
            <a:spLocks noChangeShapeType="1"/>
          </p:cNvSpPr>
          <p:nvPr/>
        </p:nvSpPr>
        <p:spPr bwMode="auto">
          <a:xfrm flipV="1">
            <a:off x="2627313" y="4221163"/>
            <a:ext cx="0" cy="9366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4" name="Line 40"/>
          <p:cNvSpPr>
            <a:spLocks noChangeShapeType="1"/>
          </p:cNvSpPr>
          <p:nvPr/>
        </p:nvSpPr>
        <p:spPr bwMode="auto">
          <a:xfrm>
            <a:off x="2339975" y="5157788"/>
            <a:ext cx="28733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5" name="Oval 41"/>
          <p:cNvSpPr>
            <a:spLocks noChangeArrowheads="1"/>
          </p:cNvSpPr>
          <p:nvPr/>
        </p:nvSpPr>
        <p:spPr bwMode="auto">
          <a:xfrm>
            <a:off x="6516688" y="5084763"/>
            <a:ext cx="720725" cy="649287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GB" sz="360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21546" name="Line 42"/>
          <p:cNvSpPr>
            <a:spLocks noChangeShapeType="1"/>
          </p:cNvSpPr>
          <p:nvPr/>
        </p:nvSpPr>
        <p:spPr bwMode="auto">
          <a:xfrm flipH="1">
            <a:off x="6229350" y="5445125"/>
            <a:ext cx="28733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7" name="Line 43"/>
          <p:cNvSpPr>
            <a:spLocks noChangeShapeType="1"/>
          </p:cNvSpPr>
          <p:nvPr/>
        </p:nvSpPr>
        <p:spPr bwMode="auto">
          <a:xfrm>
            <a:off x="7237413" y="5445125"/>
            <a:ext cx="287337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8" name="Line 44"/>
          <p:cNvSpPr>
            <a:spLocks noChangeShapeType="1"/>
          </p:cNvSpPr>
          <p:nvPr/>
        </p:nvSpPr>
        <p:spPr bwMode="auto">
          <a:xfrm flipV="1">
            <a:off x="6227763" y="4508500"/>
            <a:ext cx="0" cy="9366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9" name="Line 45"/>
          <p:cNvSpPr>
            <a:spLocks noChangeShapeType="1"/>
          </p:cNvSpPr>
          <p:nvPr/>
        </p:nvSpPr>
        <p:spPr bwMode="auto">
          <a:xfrm flipV="1">
            <a:off x="7524750" y="4508500"/>
            <a:ext cx="0" cy="9366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6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1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1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1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1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1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1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1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1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  <p:bldP spid="21507" grpId="0" animBg="1"/>
      <p:bldP spid="21508" grpId="0" animBg="1"/>
      <p:bldP spid="21509" grpId="0" animBg="1"/>
      <p:bldP spid="21510" grpId="0" animBg="1"/>
      <p:bldP spid="21511" grpId="0" animBg="1"/>
      <p:bldP spid="21512" grpId="0" animBg="1"/>
      <p:bldP spid="21513" grpId="0" animBg="1"/>
      <p:bldP spid="21514" grpId="0" animBg="1"/>
      <p:bldP spid="21515" grpId="0" animBg="1"/>
      <p:bldP spid="21516" grpId="0" animBg="1"/>
      <p:bldP spid="21517" grpId="0" animBg="1"/>
      <p:bldP spid="21518" grpId="0" animBg="1"/>
      <p:bldP spid="21519" grpId="0" animBg="1"/>
      <p:bldP spid="21521" grpId="0" animBg="1"/>
      <p:bldP spid="21522" grpId="0" animBg="1"/>
      <p:bldP spid="21523" grpId="0" animBg="1"/>
      <p:bldP spid="21524" grpId="0" animBg="1"/>
      <p:bldP spid="21525" grpId="0" animBg="1"/>
      <p:bldP spid="21526" grpId="0" animBg="1"/>
      <p:bldP spid="21527" grpId="0" animBg="1"/>
      <p:bldP spid="21528" grpId="0" animBg="1"/>
      <p:bldP spid="21529" grpId="0" animBg="1"/>
      <p:bldP spid="21530" grpId="0" animBg="1"/>
      <p:bldP spid="21531" grpId="0" animBg="1"/>
      <p:bldP spid="21532" grpId="0" animBg="1"/>
      <p:bldP spid="21533" grpId="0" animBg="1"/>
      <p:bldP spid="21534" grpId="0" animBg="1"/>
      <p:bldP spid="21535" grpId="0" animBg="1"/>
      <p:bldP spid="21537" grpId="0" animBg="1"/>
      <p:bldP spid="21538" grpId="0"/>
      <p:bldP spid="21541" grpId="0" animBg="1"/>
      <p:bldP spid="21542" grpId="0" animBg="1"/>
      <p:bldP spid="21543" grpId="0" animBg="1"/>
      <p:bldP spid="21544" grpId="0" animBg="1"/>
      <p:bldP spid="21545" grpId="0" animBg="1"/>
      <p:bldP spid="21546" grpId="0" animBg="1"/>
      <p:bldP spid="21547" grpId="0" animBg="1"/>
      <p:bldP spid="21548" grpId="0" animBg="1"/>
      <p:bldP spid="2154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1042988" y="2347913"/>
            <a:ext cx="4762" cy="1296987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>
            <a:off x="1044575" y="4221163"/>
            <a:ext cx="576263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2268538" y="4221163"/>
            <a:ext cx="9366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2484438" y="1989138"/>
            <a:ext cx="0" cy="7207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2700338" y="2133600"/>
            <a:ext cx="0" cy="4318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2700338" y="2347913"/>
            <a:ext cx="3603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2124075" y="2347913"/>
            <a:ext cx="3603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AutoShape 11"/>
          <p:cNvSpPr>
            <a:spLocks noChangeArrowheads="1"/>
          </p:cNvSpPr>
          <p:nvPr/>
        </p:nvSpPr>
        <p:spPr bwMode="auto">
          <a:xfrm>
            <a:off x="1620838" y="3932238"/>
            <a:ext cx="647700" cy="576262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AutoShape 12"/>
          <p:cNvSpPr>
            <a:spLocks noChangeArrowheads="1"/>
          </p:cNvSpPr>
          <p:nvPr/>
        </p:nvSpPr>
        <p:spPr bwMode="auto">
          <a:xfrm>
            <a:off x="3205163" y="3932238"/>
            <a:ext cx="647700" cy="576262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1042988" y="2347913"/>
            <a:ext cx="144145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2773363" y="2347913"/>
            <a:ext cx="15843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H="1">
            <a:off x="1044575" y="3573463"/>
            <a:ext cx="1588" cy="6477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4357688" y="2347913"/>
            <a:ext cx="0" cy="187325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H="1">
            <a:off x="3852863" y="4221163"/>
            <a:ext cx="5048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Oval 18"/>
          <p:cNvSpPr>
            <a:spLocks noChangeArrowheads="1"/>
          </p:cNvSpPr>
          <p:nvPr/>
        </p:nvSpPr>
        <p:spPr bwMode="auto">
          <a:xfrm>
            <a:off x="1619250" y="4797425"/>
            <a:ext cx="720725" cy="649288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GB" sz="360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 flipH="1">
            <a:off x="1331913" y="5157788"/>
            <a:ext cx="287337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 flipV="1">
            <a:off x="1331913" y="4221163"/>
            <a:ext cx="0" cy="9366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 flipV="1">
            <a:off x="2627313" y="4221163"/>
            <a:ext cx="0" cy="9366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>
            <a:off x="2339975" y="5157788"/>
            <a:ext cx="28733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Text Box 23"/>
          <p:cNvSpPr txBox="1">
            <a:spLocks noChangeArrowheads="1"/>
          </p:cNvSpPr>
          <p:nvPr/>
        </p:nvSpPr>
        <p:spPr bwMode="auto">
          <a:xfrm>
            <a:off x="0" y="188913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4400" b="1">
                <a:solidFill>
                  <a:schemeClr val="folHlink"/>
                </a:solidFill>
                <a:latin typeface="Comic Sans MS" pitchFamily="66" charset="0"/>
              </a:rPr>
              <a:t>measuring voltage</a:t>
            </a:r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>
            <a:off x="5076825" y="4581525"/>
            <a:ext cx="136683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>
            <a:off x="7092950" y="4581525"/>
            <a:ext cx="129698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7092950" y="2781300"/>
            <a:ext cx="129698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>
            <a:off x="5076825" y="2781300"/>
            <a:ext cx="13684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>
            <a:off x="6516688" y="1125538"/>
            <a:ext cx="0" cy="7207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>
            <a:off x="6732588" y="1270000"/>
            <a:ext cx="0" cy="4318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8" name="Line 30"/>
          <p:cNvSpPr>
            <a:spLocks noChangeShapeType="1"/>
          </p:cNvSpPr>
          <p:nvPr/>
        </p:nvSpPr>
        <p:spPr bwMode="auto">
          <a:xfrm>
            <a:off x="6732588" y="1484313"/>
            <a:ext cx="3603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9" name="Line 31"/>
          <p:cNvSpPr>
            <a:spLocks noChangeShapeType="1"/>
          </p:cNvSpPr>
          <p:nvPr/>
        </p:nvSpPr>
        <p:spPr bwMode="auto">
          <a:xfrm>
            <a:off x="6156325" y="1484313"/>
            <a:ext cx="3603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0" name="AutoShape 32"/>
          <p:cNvSpPr>
            <a:spLocks noChangeArrowheads="1"/>
          </p:cNvSpPr>
          <p:nvPr/>
        </p:nvSpPr>
        <p:spPr bwMode="auto">
          <a:xfrm>
            <a:off x="6445250" y="2492375"/>
            <a:ext cx="647700" cy="576263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1" name="AutoShape 33"/>
          <p:cNvSpPr>
            <a:spLocks noChangeArrowheads="1"/>
          </p:cNvSpPr>
          <p:nvPr/>
        </p:nvSpPr>
        <p:spPr bwMode="auto">
          <a:xfrm>
            <a:off x="6443663" y="4292600"/>
            <a:ext cx="647700" cy="576263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2" name="Line 34"/>
          <p:cNvSpPr>
            <a:spLocks noChangeShapeType="1"/>
          </p:cNvSpPr>
          <p:nvPr/>
        </p:nvSpPr>
        <p:spPr bwMode="auto">
          <a:xfrm>
            <a:off x="5076825" y="1484313"/>
            <a:ext cx="144145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3" name="Line 35"/>
          <p:cNvSpPr>
            <a:spLocks noChangeShapeType="1"/>
          </p:cNvSpPr>
          <p:nvPr/>
        </p:nvSpPr>
        <p:spPr bwMode="auto">
          <a:xfrm>
            <a:off x="6805613" y="1484313"/>
            <a:ext cx="15843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4" name="Line 36"/>
          <p:cNvSpPr>
            <a:spLocks noChangeShapeType="1"/>
          </p:cNvSpPr>
          <p:nvPr/>
        </p:nvSpPr>
        <p:spPr bwMode="auto">
          <a:xfrm>
            <a:off x="5076825" y="2563813"/>
            <a:ext cx="0" cy="2017712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5" name="Line 37"/>
          <p:cNvSpPr>
            <a:spLocks noChangeShapeType="1"/>
          </p:cNvSpPr>
          <p:nvPr/>
        </p:nvSpPr>
        <p:spPr bwMode="auto">
          <a:xfrm flipH="1">
            <a:off x="8388350" y="1484313"/>
            <a:ext cx="1588" cy="3097212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6" name="Line 38"/>
          <p:cNvSpPr>
            <a:spLocks noChangeShapeType="1"/>
          </p:cNvSpPr>
          <p:nvPr/>
        </p:nvSpPr>
        <p:spPr bwMode="auto">
          <a:xfrm flipH="1">
            <a:off x="5076825" y="1484313"/>
            <a:ext cx="1588" cy="11525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7" name="Oval 39"/>
          <p:cNvSpPr>
            <a:spLocks noChangeArrowheads="1"/>
          </p:cNvSpPr>
          <p:nvPr/>
        </p:nvSpPr>
        <p:spPr bwMode="auto">
          <a:xfrm>
            <a:off x="6516688" y="5157788"/>
            <a:ext cx="720725" cy="649287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GB" sz="360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22568" name="Line 40"/>
          <p:cNvSpPr>
            <a:spLocks noChangeShapeType="1"/>
          </p:cNvSpPr>
          <p:nvPr/>
        </p:nvSpPr>
        <p:spPr bwMode="auto">
          <a:xfrm flipH="1">
            <a:off x="6227763" y="5516563"/>
            <a:ext cx="287337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9" name="Line 41"/>
          <p:cNvSpPr>
            <a:spLocks noChangeShapeType="1"/>
          </p:cNvSpPr>
          <p:nvPr/>
        </p:nvSpPr>
        <p:spPr bwMode="auto">
          <a:xfrm>
            <a:off x="7235825" y="5516563"/>
            <a:ext cx="28733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0" name="Line 42"/>
          <p:cNvSpPr>
            <a:spLocks noChangeShapeType="1"/>
          </p:cNvSpPr>
          <p:nvPr/>
        </p:nvSpPr>
        <p:spPr bwMode="auto">
          <a:xfrm flipV="1">
            <a:off x="6227763" y="4581525"/>
            <a:ext cx="0" cy="9366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1" name="Line 43"/>
          <p:cNvSpPr>
            <a:spLocks noChangeShapeType="1"/>
          </p:cNvSpPr>
          <p:nvPr/>
        </p:nvSpPr>
        <p:spPr bwMode="auto">
          <a:xfrm flipV="1">
            <a:off x="7524750" y="4581525"/>
            <a:ext cx="0" cy="9366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3" name="Oval 45"/>
          <p:cNvSpPr>
            <a:spLocks noChangeArrowheads="1"/>
          </p:cNvSpPr>
          <p:nvPr/>
        </p:nvSpPr>
        <p:spPr bwMode="auto">
          <a:xfrm>
            <a:off x="3203575" y="4797425"/>
            <a:ext cx="720725" cy="649288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GB" sz="360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22574" name="Line 46"/>
          <p:cNvSpPr>
            <a:spLocks noChangeShapeType="1"/>
          </p:cNvSpPr>
          <p:nvPr/>
        </p:nvSpPr>
        <p:spPr bwMode="auto">
          <a:xfrm flipH="1">
            <a:off x="2916238" y="5157788"/>
            <a:ext cx="287337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5" name="Line 47"/>
          <p:cNvSpPr>
            <a:spLocks noChangeShapeType="1"/>
          </p:cNvSpPr>
          <p:nvPr/>
        </p:nvSpPr>
        <p:spPr bwMode="auto">
          <a:xfrm flipV="1">
            <a:off x="2916238" y="4221163"/>
            <a:ext cx="0" cy="9366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6" name="Line 48"/>
          <p:cNvSpPr>
            <a:spLocks noChangeShapeType="1"/>
          </p:cNvSpPr>
          <p:nvPr/>
        </p:nvSpPr>
        <p:spPr bwMode="auto">
          <a:xfrm flipV="1">
            <a:off x="4211638" y="4221163"/>
            <a:ext cx="0" cy="9366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7" name="Line 49"/>
          <p:cNvSpPr>
            <a:spLocks noChangeShapeType="1"/>
          </p:cNvSpPr>
          <p:nvPr/>
        </p:nvSpPr>
        <p:spPr bwMode="auto">
          <a:xfrm>
            <a:off x="3924300" y="5157788"/>
            <a:ext cx="28733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8" name="Line 50"/>
          <p:cNvSpPr>
            <a:spLocks noChangeShapeType="1"/>
          </p:cNvSpPr>
          <p:nvPr/>
        </p:nvSpPr>
        <p:spPr bwMode="auto">
          <a:xfrm flipH="1">
            <a:off x="5797550" y="2781300"/>
            <a:ext cx="576263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9" name="Oval 51"/>
          <p:cNvSpPr>
            <a:spLocks noChangeArrowheads="1"/>
          </p:cNvSpPr>
          <p:nvPr/>
        </p:nvSpPr>
        <p:spPr bwMode="auto">
          <a:xfrm>
            <a:off x="6372225" y="3357563"/>
            <a:ext cx="720725" cy="649287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GB" sz="360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22580" name="Line 52"/>
          <p:cNvSpPr>
            <a:spLocks noChangeShapeType="1"/>
          </p:cNvSpPr>
          <p:nvPr/>
        </p:nvSpPr>
        <p:spPr bwMode="auto">
          <a:xfrm flipH="1">
            <a:off x="6084888" y="3717925"/>
            <a:ext cx="287337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1" name="Line 53"/>
          <p:cNvSpPr>
            <a:spLocks noChangeShapeType="1"/>
          </p:cNvSpPr>
          <p:nvPr/>
        </p:nvSpPr>
        <p:spPr bwMode="auto">
          <a:xfrm flipV="1">
            <a:off x="6084888" y="2781300"/>
            <a:ext cx="0" cy="9366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2" name="Line 54"/>
          <p:cNvSpPr>
            <a:spLocks noChangeShapeType="1"/>
          </p:cNvSpPr>
          <p:nvPr/>
        </p:nvSpPr>
        <p:spPr bwMode="auto">
          <a:xfrm flipV="1">
            <a:off x="7380288" y="2781300"/>
            <a:ext cx="0" cy="9366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3" name="Line 55"/>
          <p:cNvSpPr>
            <a:spLocks noChangeShapeType="1"/>
          </p:cNvSpPr>
          <p:nvPr/>
        </p:nvSpPr>
        <p:spPr bwMode="auto">
          <a:xfrm>
            <a:off x="7092950" y="3717925"/>
            <a:ext cx="28733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2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2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2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2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2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2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2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22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22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22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22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2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22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22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22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22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22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3" grpId="0" animBg="1"/>
      <p:bldP spid="22534" grpId="0" animBg="1"/>
      <p:bldP spid="22535" grpId="0" animBg="1"/>
      <p:bldP spid="22536" grpId="0" animBg="1"/>
      <p:bldP spid="22537" grpId="0" animBg="1"/>
      <p:bldP spid="22538" grpId="0" animBg="1"/>
      <p:bldP spid="22539" grpId="0" animBg="1"/>
      <p:bldP spid="22540" grpId="0" animBg="1"/>
      <p:bldP spid="22541" grpId="0" animBg="1"/>
      <p:bldP spid="22542" grpId="0" animBg="1"/>
      <p:bldP spid="22543" grpId="0" animBg="1"/>
      <p:bldP spid="22544" grpId="0" animBg="1"/>
      <p:bldP spid="22545" grpId="0" animBg="1"/>
      <p:bldP spid="22546" grpId="0" animBg="1"/>
      <p:bldP spid="22547" grpId="0" animBg="1"/>
      <p:bldP spid="22548" grpId="0" animBg="1"/>
      <p:bldP spid="22549" grpId="0" animBg="1"/>
      <p:bldP spid="22550" grpId="0" animBg="1"/>
      <p:bldP spid="22552" grpId="0" animBg="1"/>
      <p:bldP spid="22553" grpId="0" animBg="1"/>
      <p:bldP spid="22554" grpId="0" animBg="1"/>
      <p:bldP spid="22555" grpId="0" animBg="1"/>
      <p:bldP spid="22556" grpId="0" animBg="1"/>
      <p:bldP spid="22557" grpId="0" animBg="1"/>
      <p:bldP spid="22558" grpId="0" animBg="1"/>
      <p:bldP spid="22559" grpId="0" animBg="1"/>
      <p:bldP spid="22560" grpId="0" animBg="1"/>
      <p:bldP spid="22561" grpId="0" animBg="1"/>
      <p:bldP spid="22562" grpId="0" animBg="1"/>
      <p:bldP spid="22563" grpId="0" animBg="1"/>
      <p:bldP spid="22564" grpId="0" animBg="1"/>
      <p:bldP spid="22565" grpId="0" animBg="1"/>
      <p:bldP spid="22566" grpId="0" animBg="1"/>
      <p:bldP spid="22567" grpId="0" animBg="1"/>
      <p:bldP spid="22568" grpId="0" animBg="1"/>
      <p:bldP spid="22569" grpId="0" animBg="1"/>
      <p:bldP spid="22570" grpId="0" animBg="1"/>
      <p:bldP spid="22571" grpId="0" animBg="1"/>
      <p:bldP spid="22573" grpId="0" animBg="1"/>
      <p:bldP spid="22574" grpId="0" animBg="1"/>
      <p:bldP spid="22575" grpId="0" animBg="1"/>
      <p:bldP spid="22576" grpId="0" animBg="1"/>
      <p:bldP spid="22577" grpId="0" animBg="1"/>
      <p:bldP spid="22578" grpId="0" animBg="1"/>
      <p:bldP spid="22579" grpId="0" animBg="1"/>
      <p:bldP spid="22580" grpId="0" animBg="1"/>
      <p:bldP spid="22581" grpId="0" animBg="1"/>
      <p:bldP spid="22582" grpId="0" animBg="1"/>
      <p:bldP spid="2258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44"/>
          <p:cNvSpPr>
            <a:spLocks noChangeShapeType="1"/>
          </p:cNvSpPr>
          <p:nvPr/>
        </p:nvSpPr>
        <p:spPr bwMode="auto">
          <a:xfrm>
            <a:off x="2916238" y="4508500"/>
            <a:ext cx="13684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3" name="Line 11"/>
          <p:cNvSpPr>
            <a:spLocks noChangeShapeType="1"/>
          </p:cNvSpPr>
          <p:nvPr/>
        </p:nvSpPr>
        <p:spPr bwMode="auto">
          <a:xfrm flipH="1">
            <a:off x="5867400" y="5229225"/>
            <a:ext cx="158273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4" name="Line 12"/>
          <p:cNvSpPr>
            <a:spLocks noChangeShapeType="1"/>
          </p:cNvSpPr>
          <p:nvPr/>
        </p:nvSpPr>
        <p:spPr bwMode="auto">
          <a:xfrm flipV="1">
            <a:off x="3851275" y="5229225"/>
            <a:ext cx="1584325" cy="158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13"/>
          <p:cNvSpPr txBox="1">
            <a:spLocks noChangeArrowheads="1"/>
          </p:cNvSpPr>
          <p:nvPr/>
        </p:nvSpPr>
        <p:spPr bwMode="auto">
          <a:xfrm>
            <a:off x="0" y="188913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4400" b="1">
                <a:solidFill>
                  <a:schemeClr val="folHlink"/>
                </a:solidFill>
                <a:latin typeface="Comic Sans MS" pitchFamily="66" charset="0"/>
              </a:rPr>
              <a:t>series circuit</a:t>
            </a:r>
          </a:p>
        </p:txBody>
      </p:sp>
      <p:sp>
        <p:nvSpPr>
          <p:cNvPr id="20486" name="Line 18"/>
          <p:cNvSpPr>
            <a:spLocks noChangeShapeType="1"/>
          </p:cNvSpPr>
          <p:nvPr/>
        </p:nvSpPr>
        <p:spPr bwMode="auto">
          <a:xfrm flipH="1" flipV="1">
            <a:off x="2051050" y="5229225"/>
            <a:ext cx="13684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Line 19"/>
          <p:cNvSpPr>
            <a:spLocks noChangeShapeType="1"/>
          </p:cNvSpPr>
          <p:nvPr/>
        </p:nvSpPr>
        <p:spPr bwMode="auto">
          <a:xfrm>
            <a:off x="5148263" y="5229225"/>
            <a:ext cx="2889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AutoShape 20"/>
          <p:cNvSpPr>
            <a:spLocks noChangeArrowheads="1"/>
          </p:cNvSpPr>
          <p:nvPr/>
        </p:nvSpPr>
        <p:spPr bwMode="auto">
          <a:xfrm>
            <a:off x="3419475" y="5013325"/>
            <a:ext cx="431800" cy="431800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AutoShape 21"/>
          <p:cNvSpPr>
            <a:spLocks noChangeArrowheads="1"/>
          </p:cNvSpPr>
          <p:nvPr/>
        </p:nvSpPr>
        <p:spPr bwMode="auto">
          <a:xfrm>
            <a:off x="5435600" y="5013325"/>
            <a:ext cx="431800" cy="431800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22"/>
          <p:cNvSpPr>
            <a:spLocks noChangeShapeType="1"/>
          </p:cNvSpPr>
          <p:nvPr/>
        </p:nvSpPr>
        <p:spPr bwMode="auto">
          <a:xfrm>
            <a:off x="2051050" y="2636838"/>
            <a:ext cx="26638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23"/>
          <p:cNvSpPr>
            <a:spLocks noChangeShapeType="1"/>
          </p:cNvSpPr>
          <p:nvPr/>
        </p:nvSpPr>
        <p:spPr bwMode="auto">
          <a:xfrm>
            <a:off x="4859338" y="2636838"/>
            <a:ext cx="2592387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24"/>
          <p:cNvSpPr>
            <a:spLocks noChangeShapeType="1"/>
          </p:cNvSpPr>
          <p:nvPr/>
        </p:nvSpPr>
        <p:spPr bwMode="auto">
          <a:xfrm flipH="1">
            <a:off x="2051050" y="2636838"/>
            <a:ext cx="0" cy="2592387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25"/>
          <p:cNvSpPr>
            <a:spLocks noChangeShapeType="1"/>
          </p:cNvSpPr>
          <p:nvPr/>
        </p:nvSpPr>
        <p:spPr bwMode="auto">
          <a:xfrm>
            <a:off x="7451725" y="2636838"/>
            <a:ext cx="0" cy="2592387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Oval 28"/>
          <p:cNvSpPr>
            <a:spLocks noChangeArrowheads="1"/>
          </p:cNvSpPr>
          <p:nvPr/>
        </p:nvSpPr>
        <p:spPr bwMode="auto">
          <a:xfrm>
            <a:off x="3348038" y="4219575"/>
            <a:ext cx="503237" cy="5032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rgbClr val="FF0066"/>
                </a:solidFill>
              </a:rPr>
              <a:t>1.5V</a:t>
            </a:r>
          </a:p>
        </p:txBody>
      </p:sp>
      <p:sp>
        <p:nvSpPr>
          <p:cNvPr id="20495" name="Text Box 30"/>
          <p:cNvSpPr txBox="1">
            <a:spLocks noChangeArrowheads="1"/>
          </p:cNvSpPr>
          <p:nvPr/>
        </p:nvSpPr>
        <p:spPr bwMode="auto">
          <a:xfrm>
            <a:off x="684213" y="1341438"/>
            <a:ext cx="7561262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GB" sz="2400">
                <a:solidFill>
                  <a:srgbClr val="66FF33"/>
                </a:solidFill>
                <a:latin typeface="Comic Sans MS" pitchFamily="66" charset="0"/>
              </a:rPr>
              <a:t>  voltage is </a:t>
            </a:r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shared</a:t>
            </a:r>
            <a:r>
              <a:rPr lang="en-GB" sz="2400">
                <a:solidFill>
                  <a:srgbClr val="66FF33"/>
                </a:solidFill>
                <a:latin typeface="Comic Sans MS" pitchFamily="66" charset="0"/>
              </a:rPr>
              <a:t> between the components</a:t>
            </a:r>
          </a:p>
        </p:txBody>
      </p:sp>
      <p:sp>
        <p:nvSpPr>
          <p:cNvPr id="20496" name="Line 33"/>
          <p:cNvSpPr>
            <a:spLocks noChangeShapeType="1"/>
          </p:cNvSpPr>
          <p:nvPr/>
        </p:nvSpPr>
        <p:spPr bwMode="auto">
          <a:xfrm>
            <a:off x="4714875" y="2420938"/>
            <a:ext cx="0" cy="431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34"/>
          <p:cNvSpPr>
            <a:spLocks noChangeShapeType="1"/>
          </p:cNvSpPr>
          <p:nvPr/>
        </p:nvSpPr>
        <p:spPr bwMode="auto">
          <a:xfrm>
            <a:off x="4859338" y="2492375"/>
            <a:ext cx="0" cy="287338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45"/>
          <p:cNvSpPr>
            <a:spLocks noChangeShapeType="1"/>
          </p:cNvSpPr>
          <p:nvPr/>
        </p:nvSpPr>
        <p:spPr bwMode="auto">
          <a:xfrm>
            <a:off x="2916238" y="4508500"/>
            <a:ext cx="0" cy="7207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46"/>
          <p:cNvSpPr>
            <a:spLocks noChangeShapeType="1"/>
          </p:cNvSpPr>
          <p:nvPr/>
        </p:nvSpPr>
        <p:spPr bwMode="auto">
          <a:xfrm>
            <a:off x="4284663" y="4508500"/>
            <a:ext cx="0" cy="7207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47"/>
          <p:cNvSpPr>
            <a:spLocks noChangeShapeType="1"/>
          </p:cNvSpPr>
          <p:nvPr/>
        </p:nvSpPr>
        <p:spPr bwMode="auto">
          <a:xfrm>
            <a:off x="4932363" y="4510088"/>
            <a:ext cx="13684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Oval 48"/>
          <p:cNvSpPr>
            <a:spLocks noChangeArrowheads="1"/>
          </p:cNvSpPr>
          <p:nvPr/>
        </p:nvSpPr>
        <p:spPr bwMode="auto">
          <a:xfrm>
            <a:off x="5364163" y="4221163"/>
            <a:ext cx="503237" cy="5032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rgbClr val="FF0066"/>
                </a:solidFill>
              </a:rPr>
              <a:t>1.5V</a:t>
            </a:r>
          </a:p>
        </p:txBody>
      </p:sp>
      <p:sp>
        <p:nvSpPr>
          <p:cNvPr id="20502" name="Line 49"/>
          <p:cNvSpPr>
            <a:spLocks noChangeShapeType="1"/>
          </p:cNvSpPr>
          <p:nvPr/>
        </p:nvSpPr>
        <p:spPr bwMode="auto">
          <a:xfrm>
            <a:off x="4932363" y="4508500"/>
            <a:ext cx="0" cy="7207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50"/>
          <p:cNvSpPr>
            <a:spLocks noChangeShapeType="1"/>
          </p:cNvSpPr>
          <p:nvPr/>
        </p:nvSpPr>
        <p:spPr bwMode="auto">
          <a:xfrm>
            <a:off x="6300788" y="4508500"/>
            <a:ext cx="0" cy="7207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Line 55"/>
          <p:cNvSpPr>
            <a:spLocks noChangeShapeType="1"/>
          </p:cNvSpPr>
          <p:nvPr/>
        </p:nvSpPr>
        <p:spPr bwMode="auto">
          <a:xfrm>
            <a:off x="4210050" y="3213100"/>
            <a:ext cx="13684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Oval 56"/>
          <p:cNvSpPr>
            <a:spLocks noChangeArrowheads="1"/>
          </p:cNvSpPr>
          <p:nvPr/>
        </p:nvSpPr>
        <p:spPr bwMode="auto">
          <a:xfrm>
            <a:off x="4641850" y="2924175"/>
            <a:ext cx="503238" cy="5032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rgbClr val="FF0066"/>
                </a:solidFill>
              </a:rPr>
              <a:t>3V</a:t>
            </a:r>
          </a:p>
        </p:txBody>
      </p:sp>
      <p:sp>
        <p:nvSpPr>
          <p:cNvPr id="20506" name="Line 57"/>
          <p:cNvSpPr>
            <a:spLocks noChangeShapeType="1"/>
          </p:cNvSpPr>
          <p:nvPr/>
        </p:nvSpPr>
        <p:spPr bwMode="auto">
          <a:xfrm>
            <a:off x="4210050" y="2636838"/>
            <a:ext cx="0" cy="576262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7" name="Line 58"/>
          <p:cNvSpPr>
            <a:spLocks noChangeShapeType="1"/>
          </p:cNvSpPr>
          <p:nvPr/>
        </p:nvSpPr>
        <p:spPr bwMode="auto">
          <a:xfrm>
            <a:off x="5578475" y="2636838"/>
            <a:ext cx="0" cy="576262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188913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4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The CELL</a:t>
            </a:r>
          </a:p>
        </p:txBody>
      </p:sp>
      <p:pic>
        <p:nvPicPr>
          <p:cNvPr id="3075" name="Picture 6" descr="circuits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41" t="3226" r="30241" b="47957"/>
          <a:stretch>
            <a:fillRect/>
          </a:stretch>
        </p:blipFill>
        <p:spPr bwMode="auto">
          <a:xfrm>
            <a:off x="900113" y="3141663"/>
            <a:ext cx="2447925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755650" y="1125538"/>
            <a:ext cx="7632700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80000"/>
              </a:lnSpc>
              <a:spcBef>
                <a:spcPct val="50000"/>
              </a:spcBef>
            </a:pPr>
            <a:r>
              <a:rPr lang="en-GB" sz="2400">
                <a:solidFill>
                  <a:srgbClr val="66FF33"/>
                </a:solidFill>
                <a:latin typeface="Comic Sans MS" pitchFamily="66" charset="0"/>
              </a:rPr>
              <a:t>The cell stores </a:t>
            </a:r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chemical energy</a:t>
            </a:r>
            <a:r>
              <a:rPr lang="en-GB" sz="2400">
                <a:solidFill>
                  <a:srgbClr val="66FF33"/>
                </a:solidFill>
                <a:latin typeface="Comic Sans MS" pitchFamily="66" charset="0"/>
              </a:rPr>
              <a:t> and transfers it to </a:t>
            </a:r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electrical energy</a:t>
            </a:r>
            <a:r>
              <a:rPr lang="en-GB" sz="2400">
                <a:solidFill>
                  <a:srgbClr val="66FF33"/>
                </a:solidFill>
                <a:latin typeface="Comic Sans MS" pitchFamily="66" charset="0"/>
              </a:rPr>
              <a:t> when a circuit is connected.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635375" y="2636838"/>
            <a:ext cx="48244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GB" sz="2400">
                <a:solidFill>
                  <a:srgbClr val="66FF33"/>
                </a:solidFill>
                <a:latin typeface="Comic Sans MS" pitchFamily="66" charset="0"/>
              </a:rPr>
              <a:t>When two or more cells are connected together we call this a </a:t>
            </a:r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Battery</a:t>
            </a:r>
            <a:r>
              <a:rPr lang="en-GB" sz="2400">
                <a:solidFill>
                  <a:srgbClr val="66FF33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635375" y="4508500"/>
            <a:ext cx="48244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GB" sz="2400">
                <a:solidFill>
                  <a:srgbClr val="66FF33"/>
                </a:solidFill>
                <a:latin typeface="Comic Sans MS" pitchFamily="66" charset="0"/>
              </a:rPr>
              <a:t>The cells chemical energy is used up pushing a current round a circuit.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  <p:bldP spid="7176" grpId="0"/>
      <p:bldP spid="717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9"/>
          <p:cNvSpPr>
            <a:spLocks noChangeShapeType="1"/>
          </p:cNvSpPr>
          <p:nvPr/>
        </p:nvSpPr>
        <p:spPr bwMode="auto">
          <a:xfrm>
            <a:off x="3563938" y="3500438"/>
            <a:ext cx="1655762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7" name="Line 8"/>
          <p:cNvSpPr>
            <a:spLocks noChangeShapeType="1"/>
          </p:cNvSpPr>
          <p:nvPr/>
        </p:nvSpPr>
        <p:spPr bwMode="auto">
          <a:xfrm flipH="1">
            <a:off x="6300788" y="2133600"/>
            <a:ext cx="0" cy="381635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8" name="Line 9"/>
          <p:cNvSpPr>
            <a:spLocks noChangeShapeType="1"/>
          </p:cNvSpPr>
          <p:nvPr/>
        </p:nvSpPr>
        <p:spPr bwMode="auto">
          <a:xfrm>
            <a:off x="4500563" y="2133600"/>
            <a:ext cx="18002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11"/>
          <p:cNvSpPr txBox="1">
            <a:spLocks noChangeArrowheads="1"/>
          </p:cNvSpPr>
          <p:nvPr/>
        </p:nvSpPr>
        <p:spPr bwMode="auto">
          <a:xfrm>
            <a:off x="684213" y="1125538"/>
            <a:ext cx="7848600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  <a:buFontTx/>
              <a:buChar char="•"/>
            </a:pPr>
            <a:r>
              <a:rPr lang="en-GB" sz="2400">
                <a:solidFill>
                  <a:srgbClr val="66FF33"/>
                </a:solidFill>
                <a:latin typeface="Comic Sans MS" pitchFamily="66" charset="0"/>
              </a:rPr>
              <a:t>  voltage is the </a:t>
            </a:r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same </a:t>
            </a:r>
            <a:r>
              <a:rPr lang="en-GB" sz="2400">
                <a:solidFill>
                  <a:srgbClr val="66FF33"/>
                </a:solidFill>
                <a:latin typeface="Comic Sans MS" pitchFamily="66" charset="0"/>
              </a:rPr>
              <a:t>in all parts of the circuit.</a:t>
            </a:r>
          </a:p>
        </p:txBody>
      </p:sp>
      <p:sp>
        <p:nvSpPr>
          <p:cNvPr id="21510" name="Line 12"/>
          <p:cNvSpPr>
            <a:spLocks noChangeShapeType="1"/>
          </p:cNvSpPr>
          <p:nvPr/>
        </p:nvSpPr>
        <p:spPr bwMode="auto">
          <a:xfrm>
            <a:off x="2555875" y="2133600"/>
            <a:ext cx="172878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13"/>
          <p:cNvSpPr>
            <a:spLocks noChangeShapeType="1"/>
          </p:cNvSpPr>
          <p:nvPr/>
        </p:nvSpPr>
        <p:spPr bwMode="auto">
          <a:xfrm>
            <a:off x="2555875" y="2133600"/>
            <a:ext cx="1588" cy="381635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14"/>
          <p:cNvSpPr>
            <a:spLocks noChangeShapeType="1"/>
          </p:cNvSpPr>
          <p:nvPr/>
        </p:nvSpPr>
        <p:spPr bwMode="auto">
          <a:xfrm>
            <a:off x="4500563" y="1990725"/>
            <a:ext cx="0" cy="287338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AutoShape 16"/>
          <p:cNvSpPr>
            <a:spLocks noChangeArrowheads="1"/>
          </p:cNvSpPr>
          <p:nvPr/>
        </p:nvSpPr>
        <p:spPr bwMode="auto">
          <a:xfrm>
            <a:off x="4284663" y="5732463"/>
            <a:ext cx="431800" cy="431800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Oval 18"/>
          <p:cNvSpPr>
            <a:spLocks noChangeArrowheads="1"/>
          </p:cNvSpPr>
          <p:nvPr/>
        </p:nvSpPr>
        <p:spPr bwMode="auto">
          <a:xfrm>
            <a:off x="4140200" y="3213100"/>
            <a:ext cx="503238" cy="5032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rgbClr val="FF0066"/>
                </a:solidFill>
              </a:rPr>
              <a:t>3V</a:t>
            </a:r>
          </a:p>
        </p:txBody>
      </p:sp>
      <p:sp>
        <p:nvSpPr>
          <p:cNvPr id="21515" name="Line 21"/>
          <p:cNvSpPr>
            <a:spLocks noChangeShapeType="1"/>
          </p:cNvSpPr>
          <p:nvPr/>
        </p:nvSpPr>
        <p:spPr bwMode="auto">
          <a:xfrm>
            <a:off x="4284663" y="1917700"/>
            <a:ext cx="0" cy="431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Text Box 22"/>
          <p:cNvSpPr txBox="1">
            <a:spLocks noChangeArrowheads="1"/>
          </p:cNvSpPr>
          <p:nvPr/>
        </p:nvSpPr>
        <p:spPr bwMode="auto">
          <a:xfrm>
            <a:off x="0" y="188913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4400" b="1">
                <a:solidFill>
                  <a:schemeClr val="folHlink"/>
                </a:solidFill>
                <a:latin typeface="Comic Sans MS" pitchFamily="66" charset="0"/>
              </a:rPr>
              <a:t>parallel circuit</a:t>
            </a:r>
          </a:p>
        </p:txBody>
      </p:sp>
      <p:sp>
        <p:nvSpPr>
          <p:cNvPr id="21517" name="Line 23"/>
          <p:cNvSpPr>
            <a:spLocks noChangeShapeType="1"/>
          </p:cNvSpPr>
          <p:nvPr/>
        </p:nvSpPr>
        <p:spPr bwMode="auto">
          <a:xfrm flipH="1">
            <a:off x="2557463" y="5949950"/>
            <a:ext cx="17272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24"/>
          <p:cNvSpPr>
            <a:spLocks noChangeShapeType="1"/>
          </p:cNvSpPr>
          <p:nvPr/>
        </p:nvSpPr>
        <p:spPr bwMode="auto">
          <a:xfrm flipH="1">
            <a:off x="4716463" y="5949950"/>
            <a:ext cx="15843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AutoShape 25"/>
          <p:cNvSpPr>
            <a:spLocks noChangeArrowheads="1"/>
          </p:cNvSpPr>
          <p:nvPr/>
        </p:nvSpPr>
        <p:spPr bwMode="auto">
          <a:xfrm>
            <a:off x="4284663" y="4003675"/>
            <a:ext cx="431800" cy="431800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Line 26"/>
          <p:cNvSpPr>
            <a:spLocks noChangeShapeType="1"/>
          </p:cNvSpPr>
          <p:nvPr/>
        </p:nvSpPr>
        <p:spPr bwMode="auto">
          <a:xfrm flipH="1">
            <a:off x="2557463" y="4221163"/>
            <a:ext cx="17272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27"/>
          <p:cNvSpPr>
            <a:spLocks noChangeShapeType="1"/>
          </p:cNvSpPr>
          <p:nvPr/>
        </p:nvSpPr>
        <p:spPr bwMode="auto">
          <a:xfrm flipH="1">
            <a:off x="4716463" y="4221163"/>
            <a:ext cx="15843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30"/>
          <p:cNvSpPr>
            <a:spLocks noChangeShapeType="1"/>
          </p:cNvSpPr>
          <p:nvPr/>
        </p:nvSpPr>
        <p:spPr bwMode="auto">
          <a:xfrm>
            <a:off x="3563938" y="3500438"/>
            <a:ext cx="0" cy="7207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31"/>
          <p:cNvSpPr>
            <a:spLocks noChangeShapeType="1"/>
          </p:cNvSpPr>
          <p:nvPr/>
        </p:nvSpPr>
        <p:spPr bwMode="auto">
          <a:xfrm>
            <a:off x="5219700" y="3500438"/>
            <a:ext cx="0" cy="7207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37"/>
          <p:cNvSpPr>
            <a:spLocks noChangeShapeType="1"/>
          </p:cNvSpPr>
          <p:nvPr/>
        </p:nvSpPr>
        <p:spPr bwMode="auto">
          <a:xfrm>
            <a:off x="3563938" y="5229225"/>
            <a:ext cx="1655762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Oval 38"/>
          <p:cNvSpPr>
            <a:spLocks noChangeArrowheads="1"/>
          </p:cNvSpPr>
          <p:nvPr/>
        </p:nvSpPr>
        <p:spPr bwMode="auto">
          <a:xfrm>
            <a:off x="4140200" y="4941888"/>
            <a:ext cx="503238" cy="5032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rgbClr val="FF0066"/>
                </a:solidFill>
              </a:rPr>
              <a:t>3V</a:t>
            </a:r>
          </a:p>
        </p:txBody>
      </p:sp>
      <p:sp>
        <p:nvSpPr>
          <p:cNvPr id="21526" name="Line 40"/>
          <p:cNvSpPr>
            <a:spLocks noChangeShapeType="1"/>
          </p:cNvSpPr>
          <p:nvPr/>
        </p:nvSpPr>
        <p:spPr bwMode="auto">
          <a:xfrm>
            <a:off x="3563938" y="5229225"/>
            <a:ext cx="0" cy="7207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41"/>
          <p:cNvSpPr>
            <a:spLocks noChangeShapeType="1"/>
          </p:cNvSpPr>
          <p:nvPr/>
        </p:nvSpPr>
        <p:spPr bwMode="auto">
          <a:xfrm>
            <a:off x="5219700" y="5229225"/>
            <a:ext cx="0" cy="7207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Line 47"/>
          <p:cNvSpPr>
            <a:spLocks noChangeShapeType="1"/>
          </p:cNvSpPr>
          <p:nvPr/>
        </p:nvSpPr>
        <p:spPr bwMode="auto">
          <a:xfrm>
            <a:off x="3563938" y="2781300"/>
            <a:ext cx="1655762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Oval 48"/>
          <p:cNvSpPr>
            <a:spLocks noChangeArrowheads="1"/>
          </p:cNvSpPr>
          <p:nvPr/>
        </p:nvSpPr>
        <p:spPr bwMode="auto">
          <a:xfrm>
            <a:off x="4140200" y="2493963"/>
            <a:ext cx="503238" cy="5032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rgbClr val="FF0066"/>
                </a:solidFill>
              </a:rPr>
              <a:t>3V</a:t>
            </a:r>
          </a:p>
        </p:txBody>
      </p:sp>
      <p:sp>
        <p:nvSpPr>
          <p:cNvPr id="21530" name="Line 50"/>
          <p:cNvSpPr>
            <a:spLocks noChangeShapeType="1"/>
          </p:cNvSpPr>
          <p:nvPr/>
        </p:nvSpPr>
        <p:spPr bwMode="auto">
          <a:xfrm>
            <a:off x="3563938" y="2133600"/>
            <a:ext cx="0" cy="6477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Line 51"/>
          <p:cNvSpPr>
            <a:spLocks noChangeShapeType="1"/>
          </p:cNvSpPr>
          <p:nvPr/>
        </p:nvSpPr>
        <p:spPr bwMode="auto">
          <a:xfrm>
            <a:off x="5219700" y="2133600"/>
            <a:ext cx="0" cy="6477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0" y="188913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4400" b="1">
                <a:solidFill>
                  <a:schemeClr val="folHlink"/>
                </a:solidFill>
                <a:latin typeface="Comic Sans MS" pitchFamily="66" charset="0"/>
              </a:rPr>
              <a:t>measuring current &amp; voltage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84213" y="1700213"/>
            <a:ext cx="78120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66FF33"/>
                </a:solidFill>
                <a:latin typeface="Comic Sans MS" pitchFamily="66" charset="0"/>
              </a:rPr>
              <a:t>copy the following circuits on the next two slides.</a:t>
            </a: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684213" y="3068638"/>
            <a:ext cx="78120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FFFF00"/>
                </a:solidFill>
                <a:latin typeface="Comic Sans MS" pitchFamily="66" charset="0"/>
              </a:rPr>
              <a:t>complete the missing current and voltage readings.</a:t>
            </a:r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684213" y="4437063"/>
            <a:ext cx="78120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66FF33"/>
                </a:solidFill>
                <a:latin typeface="Comic Sans MS" pitchFamily="66" charset="0"/>
              </a:rPr>
              <a:t>remember the rules for current and voltage in series and parallel circuits.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  <p:bldP spid="25634" grpId="0"/>
      <p:bldP spid="2563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0" y="188913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4400" b="1">
                <a:solidFill>
                  <a:schemeClr val="folHlink"/>
                </a:solidFill>
                <a:latin typeface="Comic Sans MS" pitchFamily="66" charset="0"/>
              </a:rPr>
              <a:t>measuring current &amp; voltage</a:t>
            </a:r>
          </a:p>
        </p:txBody>
      </p:sp>
      <p:sp>
        <p:nvSpPr>
          <p:cNvPr id="23555" name="Line 5"/>
          <p:cNvSpPr>
            <a:spLocks noChangeShapeType="1"/>
          </p:cNvSpPr>
          <p:nvPr/>
        </p:nvSpPr>
        <p:spPr bwMode="auto">
          <a:xfrm>
            <a:off x="2773363" y="3932238"/>
            <a:ext cx="13684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Line 6"/>
          <p:cNvSpPr>
            <a:spLocks noChangeShapeType="1"/>
          </p:cNvSpPr>
          <p:nvPr/>
        </p:nvSpPr>
        <p:spPr bwMode="auto">
          <a:xfrm flipH="1">
            <a:off x="5724525" y="4652963"/>
            <a:ext cx="158273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Line 7"/>
          <p:cNvSpPr>
            <a:spLocks noChangeShapeType="1"/>
          </p:cNvSpPr>
          <p:nvPr/>
        </p:nvSpPr>
        <p:spPr bwMode="auto">
          <a:xfrm flipV="1">
            <a:off x="3708400" y="4652963"/>
            <a:ext cx="1584325" cy="1587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Line 8"/>
          <p:cNvSpPr>
            <a:spLocks noChangeShapeType="1"/>
          </p:cNvSpPr>
          <p:nvPr/>
        </p:nvSpPr>
        <p:spPr bwMode="auto">
          <a:xfrm flipH="1" flipV="1">
            <a:off x="1908175" y="4652963"/>
            <a:ext cx="13684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9"/>
          <p:cNvSpPr>
            <a:spLocks noChangeShapeType="1"/>
          </p:cNvSpPr>
          <p:nvPr/>
        </p:nvSpPr>
        <p:spPr bwMode="auto">
          <a:xfrm>
            <a:off x="5005388" y="4652963"/>
            <a:ext cx="2889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AutoShape 10"/>
          <p:cNvSpPr>
            <a:spLocks noChangeArrowheads="1"/>
          </p:cNvSpPr>
          <p:nvPr/>
        </p:nvSpPr>
        <p:spPr bwMode="auto">
          <a:xfrm>
            <a:off x="3276600" y="4437063"/>
            <a:ext cx="431800" cy="431800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AutoShape 11"/>
          <p:cNvSpPr>
            <a:spLocks noChangeArrowheads="1"/>
          </p:cNvSpPr>
          <p:nvPr/>
        </p:nvSpPr>
        <p:spPr bwMode="auto">
          <a:xfrm>
            <a:off x="5292725" y="4437063"/>
            <a:ext cx="431800" cy="431800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12"/>
          <p:cNvSpPr>
            <a:spLocks noChangeShapeType="1"/>
          </p:cNvSpPr>
          <p:nvPr/>
        </p:nvSpPr>
        <p:spPr bwMode="auto">
          <a:xfrm>
            <a:off x="1908175" y="2060575"/>
            <a:ext cx="26638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3"/>
          <p:cNvSpPr>
            <a:spLocks noChangeShapeType="1"/>
          </p:cNvSpPr>
          <p:nvPr/>
        </p:nvSpPr>
        <p:spPr bwMode="auto">
          <a:xfrm>
            <a:off x="4716463" y="2060575"/>
            <a:ext cx="2592387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4"/>
          <p:cNvSpPr>
            <a:spLocks noChangeShapeType="1"/>
          </p:cNvSpPr>
          <p:nvPr/>
        </p:nvSpPr>
        <p:spPr bwMode="auto">
          <a:xfrm flipH="1">
            <a:off x="1908175" y="2060575"/>
            <a:ext cx="0" cy="259238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5"/>
          <p:cNvSpPr>
            <a:spLocks noChangeShapeType="1"/>
          </p:cNvSpPr>
          <p:nvPr/>
        </p:nvSpPr>
        <p:spPr bwMode="auto">
          <a:xfrm>
            <a:off x="7308850" y="2060575"/>
            <a:ext cx="0" cy="259238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Oval 16"/>
          <p:cNvSpPr>
            <a:spLocks noChangeArrowheads="1"/>
          </p:cNvSpPr>
          <p:nvPr/>
        </p:nvSpPr>
        <p:spPr bwMode="auto">
          <a:xfrm>
            <a:off x="3205163" y="3643313"/>
            <a:ext cx="503237" cy="5032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rgbClr val="FF0066"/>
                </a:solidFill>
              </a:rPr>
              <a:t>V</a:t>
            </a:r>
          </a:p>
        </p:txBody>
      </p:sp>
      <p:sp>
        <p:nvSpPr>
          <p:cNvPr id="23567" name="Line 17"/>
          <p:cNvSpPr>
            <a:spLocks noChangeShapeType="1"/>
          </p:cNvSpPr>
          <p:nvPr/>
        </p:nvSpPr>
        <p:spPr bwMode="auto">
          <a:xfrm>
            <a:off x="4572000" y="1844675"/>
            <a:ext cx="0" cy="431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8"/>
          <p:cNvSpPr>
            <a:spLocks noChangeShapeType="1"/>
          </p:cNvSpPr>
          <p:nvPr/>
        </p:nvSpPr>
        <p:spPr bwMode="auto">
          <a:xfrm>
            <a:off x="4716463" y="1916113"/>
            <a:ext cx="0" cy="287337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9"/>
          <p:cNvSpPr>
            <a:spLocks noChangeShapeType="1"/>
          </p:cNvSpPr>
          <p:nvPr/>
        </p:nvSpPr>
        <p:spPr bwMode="auto">
          <a:xfrm>
            <a:off x="2773363" y="3932238"/>
            <a:ext cx="0" cy="7207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20"/>
          <p:cNvSpPr>
            <a:spLocks noChangeShapeType="1"/>
          </p:cNvSpPr>
          <p:nvPr/>
        </p:nvSpPr>
        <p:spPr bwMode="auto">
          <a:xfrm>
            <a:off x="4141788" y="3932238"/>
            <a:ext cx="0" cy="7207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21"/>
          <p:cNvSpPr>
            <a:spLocks noChangeShapeType="1"/>
          </p:cNvSpPr>
          <p:nvPr/>
        </p:nvSpPr>
        <p:spPr bwMode="auto">
          <a:xfrm>
            <a:off x="4789488" y="3933825"/>
            <a:ext cx="13684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Oval 22"/>
          <p:cNvSpPr>
            <a:spLocks noChangeArrowheads="1"/>
          </p:cNvSpPr>
          <p:nvPr/>
        </p:nvSpPr>
        <p:spPr bwMode="auto">
          <a:xfrm>
            <a:off x="5221288" y="3644900"/>
            <a:ext cx="503237" cy="5032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rgbClr val="FF0066"/>
                </a:solidFill>
              </a:rPr>
              <a:t>V</a:t>
            </a:r>
          </a:p>
        </p:txBody>
      </p:sp>
      <p:sp>
        <p:nvSpPr>
          <p:cNvPr id="23573" name="Line 23"/>
          <p:cNvSpPr>
            <a:spLocks noChangeShapeType="1"/>
          </p:cNvSpPr>
          <p:nvPr/>
        </p:nvSpPr>
        <p:spPr bwMode="auto">
          <a:xfrm>
            <a:off x="4789488" y="3932238"/>
            <a:ext cx="0" cy="7207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4"/>
          <p:cNvSpPr>
            <a:spLocks noChangeShapeType="1"/>
          </p:cNvSpPr>
          <p:nvPr/>
        </p:nvSpPr>
        <p:spPr bwMode="auto">
          <a:xfrm>
            <a:off x="6157913" y="3932238"/>
            <a:ext cx="0" cy="7207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5"/>
          <p:cNvSpPr>
            <a:spLocks noChangeShapeType="1"/>
          </p:cNvSpPr>
          <p:nvPr/>
        </p:nvSpPr>
        <p:spPr bwMode="auto">
          <a:xfrm>
            <a:off x="4067175" y="2636838"/>
            <a:ext cx="13684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Oval 26"/>
          <p:cNvSpPr>
            <a:spLocks noChangeArrowheads="1"/>
          </p:cNvSpPr>
          <p:nvPr/>
        </p:nvSpPr>
        <p:spPr bwMode="auto">
          <a:xfrm>
            <a:off x="4498975" y="2347913"/>
            <a:ext cx="503238" cy="5032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rgbClr val="FF0066"/>
                </a:solidFill>
              </a:rPr>
              <a:t>6V</a:t>
            </a:r>
          </a:p>
        </p:txBody>
      </p:sp>
      <p:sp>
        <p:nvSpPr>
          <p:cNvPr id="23577" name="Line 27"/>
          <p:cNvSpPr>
            <a:spLocks noChangeShapeType="1"/>
          </p:cNvSpPr>
          <p:nvPr/>
        </p:nvSpPr>
        <p:spPr bwMode="auto">
          <a:xfrm>
            <a:off x="4067175" y="2060575"/>
            <a:ext cx="0" cy="576263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8" name="Line 28"/>
          <p:cNvSpPr>
            <a:spLocks noChangeShapeType="1"/>
          </p:cNvSpPr>
          <p:nvPr/>
        </p:nvSpPr>
        <p:spPr bwMode="auto">
          <a:xfrm>
            <a:off x="5435600" y="2060575"/>
            <a:ext cx="0" cy="576263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9" name="Oval 29"/>
          <p:cNvSpPr>
            <a:spLocks noChangeArrowheads="1"/>
          </p:cNvSpPr>
          <p:nvPr/>
        </p:nvSpPr>
        <p:spPr bwMode="auto">
          <a:xfrm>
            <a:off x="1620838" y="2636838"/>
            <a:ext cx="503237" cy="5032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rgbClr val="FF0066"/>
                </a:solidFill>
              </a:rPr>
              <a:t>4A</a:t>
            </a:r>
          </a:p>
        </p:txBody>
      </p:sp>
      <p:sp>
        <p:nvSpPr>
          <p:cNvPr id="23580" name="Oval 30"/>
          <p:cNvSpPr>
            <a:spLocks noChangeArrowheads="1"/>
          </p:cNvSpPr>
          <p:nvPr/>
        </p:nvSpPr>
        <p:spPr bwMode="auto">
          <a:xfrm>
            <a:off x="4213225" y="4365625"/>
            <a:ext cx="503238" cy="5032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rgbClr val="FF0066"/>
                </a:solidFill>
              </a:rPr>
              <a:t>A</a:t>
            </a:r>
          </a:p>
        </p:txBody>
      </p:sp>
      <p:sp>
        <p:nvSpPr>
          <p:cNvPr id="23581" name="Oval 31"/>
          <p:cNvSpPr>
            <a:spLocks noChangeArrowheads="1"/>
          </p:cNvSpPr>
          <p:nvPr/>
        </p:nvSpPr>
        <p:spPr bwMode="auto">
          <a:xfrm>
            <a:off x="7021513" y="2636838"/>
            <a:ext cx="503237" cy="5032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rgbClr val="FF0066"/>
                </a:solidFill>
              </a:rPr>
              <a:t>A</a:t>
            </a: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1116013" y="1700213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0" y="188913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4400" b="1">
                <a:solidFill>
                  <a:schemeClr val="folHlink"/>
                </a:solidFill>
                <a:latin typeface="Comic Sans MS" pitchFamily="66" charset="0"/>
              </a:rPr>
              <a:t>measuring current &amp; voltage</a:t>
            </a:r>
          </a:p>
        </p:txBody>
      </p:sp>
      <p:sp>
        <p:nvSpPr>
          <p:cNvPr id="24579" name="Line 5"/>
          <p:cNvSpPr>
            <a:spLocks noChangeShapeType="1"/>
          </p:cNvSpPr>
          <p:nvPr/>
        </p:nvSpPr>
        <p:spPr bwMode="auto">
          <a:xfrm>
            <a:off x="3563938" y="3500438"/>
            <a:ext cx="1655762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0" name="Line 6"/>
          <p:cNvSpPr>
            <a:spLocks noChangeShapeType="1"/>
          </p:cNvSpPr>
          <p:nvPr/>
        </p:nvSpPr>
        <p:spPr bwMode="auto">
          <a:xfrm flipH="1">
            <a:off x="6300788" y="2133600"/>
            <a:ext cx="0" cy="381635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Line 7"/>
          <p:cNvSpPr>
            <a:spLocks noChangeShapeType="1"/>
          </p:cNvSpPr>
          <p:nvPr/>
        </p:nvSpPr>
        <p:spPr bwMode="auto">
          <a:xfrm>
            <a:off x="4500563" y="2133600"/>
            <a:ext cx="18002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Line 8"/>
          <p:cNvSpPr>
            <a:spLocks noChangeShapeType="1"/>
          </p:cNvSpPr>
          <p:nvPr/>
        </p:nvSpPr>
        <p:spPr bwMode="auto">
          <a:xfrm>
            <a:off x="2555875" y="2133600"/>
            <a:ext cx="172878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Line 9"/>
          <p:cNvSpPr>
            <a:spLocks noChangeShapeType="1"/>
          </p:cNvSpPr>
          <p:nvPr/>
        </p:nvSpPr>
        <p:spPr bwMode="auto">
          <a:xfrm>
            <a:off x="2555875" y="2133600"/>
            <a:ext cx="1588" cy="381635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10"/>
          <p:cNvSpPr>
            <a:spLocks noChangeShapeType="1"/>
          </p:cNvSpPr>
          <p:nvPr/>
        </p:nvSpPr>
        <p:spPr bwMode="auto">
          <a:xfrm>
            <a:off x="4500563" y="1990725"/>
            <a:ext cx="0" cy="287338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AutoShape 11"/>
          <p:cNvSpPr>
            <a:spLocks noChangeArrowheads="1"/>
          </p:cNvSpPr>
          <p:nvPr/>
        </p:nvSpPr>
        <p:spPr bwMode="auto">
          <a:xfrm>
            <a:off x="4284663" y="5732463"/>
            <a:ext cx="431800" cy="431800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Oval 12"/>
          <p:cNvSpPr>
            <a:spLocks noChangeArrowheads="1"/>
          </p:cNvSpPr>
          <p:nvPr/>
        </p:nvSpPr>
        <p:spPr bwMode="auto">
          <a:xfrm>
            <a:off x="4140200" y="3213100"/>
            <a:ext cx="503238" cy="5032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rgbClr val="FF0066"/>
                </a:solidFill>
              </a:rPr>
              <a:t>V</a:t>
            </a:r>
          </a:p>
        </p:txBody>
      </p:sp>
      <p:sp>
        <p:nvSpPr>
          <p:cNvPr id="24587" name="Line 13"/>
          <p:cNvSpPr>
            <a:spLocks noChangeShapeType="1"/>
          </p:cNvSpPr>
          <p:nvPr/>
        </p:nvSpPr>
        <p:spPr bwMode="auto">
          <a:xfrm>
            <a:off x="4284663" y="1917700"/>
            <a:ext cx="0" cy="431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14"/>
          <p:cNvSpPr>
            <a:spLocks noChangeShapeType="1"/>
          </p:cNvSpPr>
          <p:nvPr/>
        </p:nvSpPr>
        <p:spPr bwMode="auto">
          <a:xfrm flipH="1">
            <a:off x="2557463" y="5949950"/>
            <a:ext cx="17272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5"/>
          <p:cNvSpPr>
            <a:spLocks noChangeShapeType="1"/>
          </p:cNvSpPr>
          <p:nvPr/>
        </p:nvSpPr>
        <p:spPr bwMode="auto">
          <a:xfrm flipH="1">
            <a:off x="4716463" y="5949950"/>
            <a:ext cx="15843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AutoShape 16"/>
          <p:cNvSpPr>
            <a:spLocks noChangeArrowheads="1"/>
          </p:cNvSpPr>
          <p:nvPr/>
        </p:nvSpPr>
        <p:spPr bwMode="auto">
          <a:xfrm>
            <a:off x="4284663" y="4003675"/>
            <a:ext cx="431800" cy="431800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7"/>
          <p:cNvSpPr>
            <a:spLocks noChangeShapeType="1"/>
          </p:cNvSpPr>
          <p:nvPr/>
        </p:nvSpPr>
        <p:spPr bwMode="auto">
          <a:xfrm flipH="1">
            <a:off x="2557463" y="4221163"/>
            <a:ext cx="17272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8"/>
          <p:cNvSpPr>
            <a:spLocks noChangeShapeType="1"/>
          </p:cNvSpPr>
          <p:nvPr/>
        </p:nvSpPr>
        <p:spPr bwMode="auto">
          <a:xfrm flipH="1">
            <a:off x="4716463" y="4221163"/>
            <a:ext cx="15843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9"/>
          <p:cNvSpPr>
            <a:spLocks noChangeShapeType="1"/>
          </p:cNvSpPr>
          <p:nvPr/>
        </p:nvSpPr>
        <p:spPr bwMode="auto">
          <a:xfrm>
            <a:off x="3563938" y="3500438"/>
            <a:ext cx="0" cy="7207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20"/>
          <p:cNvSpPr>
            <a:spLocks noChangeShapeType="1"/>
          </p:cNvSpPr>
          <p:nvPr/>
        </p:nvSpPr>
        <p:spPr bwMode="auto">
          <a:xfrm>
            <a:off x="5219700" y="3500438"/>
            <a:ext cx="0" cy="7207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Line 21"/>
          <p:cNvSpPr>
            <a:spLocks noChangeShapeType="1"/>
          </p:cNvSpPr>
          <p:nvPr/>
        </p:nvSpPr>
        <p:spPr bwMode="auto">
          <a:xfrm>
            <a:off x="3563938" y="5229225"/>
            <a:ext cx="1655762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Oval 22"/>
          <p:cNvSpPr>
            <a:spLocks noChangeArrowheads="1"/>
          </p:cNvSpPr>
          <p:nvPr/>
        </p:nvSpPr>
        <p:spPr bwMode="auto">
          <a:xfrm>
            <a:off x="4140200" y="4941888"/>
            <a:ext cx="503238" cy="5032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rgbClr val="FF0066"/>
                </a:solidFill>
              </a:rPr>
              <a:t>V</a:t>
            </a:r>
          </a:p>
        </p:txBody>
      </p:sp>
      <p:sp>
        <p:nvSpPr>
          <p:cNvPr id="24597" name="Line 23"/>
          <p:cNvSpPr>
            <a:spLocks noChangeShapeType="1"/>
          </p:cNvSpPr>
          <p:nvPr/>
        </p:nvSpPr>
        <p:spPr bwMode="auto">
          <a:xfrm>
            <a:off x="3563938" y="5229225"/>
            <a:ext cx="0" cy="7207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24"/>
          <p:cNvSpPr>
            <a:spLocks noChangeShapeType="1"/>
          </p:cNvSpPr>
          <p:nvPr/>
        </p:nvSpPr>
        <p:spPr bwMode="auto">
          <a:xfrm>
            <a:off x="5219700" y="5229225"/>
            <a:ext cx="0" cy="7207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5"/>
          <p:cNvSpPr>
            <a:spLocks noChangeShapeType="1"/>
          </p:cNvSpPr>
          <p:nvPr/>
        </p:nvSpPr>
        <p:spPr bwMode="auto">
          <a:xfrm>
            <a:off x="3563938" y="2781300"/>
            <a:ext cx="1655762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Oval 26"/>
          <p:cNvSpPr>
            <a:spLocks noChangeArrowheads="1"/>
          </p:cNvSpPr>
          <p:nvPr/>
        </p:nvSpPr>
        <p:spPr bwMode="auto">
          <a:xfrm>
            <a:off x="4140200" y="2493963"/>
            <a:ext cx="503238" cy="5032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rgbClr val="FF0066"/>
                </a:solidFill>
              </a:rPr>
              <a:t>6V</a:t>
            </a:r>
          </a:p>
        </p:txBody>
      </p:sp>
      <p:sp>
        <p:nvSpPr>
          <p:cNvPr id="24601" name="Line 27"/>
          <p:cNvSpPr>
            <a:spLocks noChangeShapeType="1"/>
          </p:cNvSpPr>
          <p:nvPr/>
        </p:nvSpPr>
        <p:spPr bwMode="auto">
          <a:xfrm>
            <a:off x="3563938" y="2133600"/>
            <a:ext cx="0" cy="6477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2" name="Line 28"/>
          <p:cNvSpPr>
            <a:spLocks noChangeShapeType="1"/>
          </p:cNvSpPr>
          <p:nvPr/>
        </p:nvSpPr>
        <p:spPr bwMode="auto">
          <a:xfrm>
            <a:off x="5219700" y="2133600"/>
            <a:ext cx="0" cy="6477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3" name="Oval 29"/>
          <p:cNvSpPr>
            <a:spLocks noChangeArrowheads="1"/>
          </p:cNvSpPr>
          <p:nvPr/>
        </p:nvSpPr>
        <p:spPr bwMode="auto">
          <a:xfrm>
            <a:off x="2268538" y="2708275"/>
            <a:ext cx="503237" cy="5032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rgbClr val="FF0066"/>
                </a:solidFill>
              </a:rPr>
              <a:t>4A</a:t>
            </a:r>
          </a:p>
        </p:txBody>
      </p:sp>
      <p:sp>
        <p:nvSpPr>
          <p:cNvPr id="24604" name="Oval 30"/>
          <p:cNvSpPr>
            <a:spLocks noChangeArrowheads="1"/>
          </p:cNvSpPr>
          <p:nvPr/>
        </p:nvSpPr>
        <p:spPr bwMode="auto">
          <a:xfrm>
            <a:off x="6011863" y="2781300"/>
            <a:ext cx="503237" cy="5032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rgbClr val="FF0066"/>
                </a:solidFill>
              </a:rPr>
              <a:t>A</a:t>
            </a:r>
          </a:p>
        </p:txBody>
      </p:sp>
      <p:sp>
        <p:nvSpPr>
          <p:cNvPr id="24605" name="Oval 31"/>
          <p:cNvSpPr>
            <a:spLocks noChangeArrowheads="1"/>
          </p:cNvSpPr>
          <p:nvPr/>
        </p:nvSpPr>
        <p:spPr bwMode="auto">
          <a:xfrm>
            <a:off x="5435600" y="3933825"/>
            <a:ext cx="503238" cy="5032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rgbClr val="FF0066"/>
                </a:solidFill>
              </a:rPr>
              <a:t>A</a:t>
            </a:r>
          </a:p>
        </p:txBody>
      </p:sp>
      <p:sp>
        <p:nvSpPr>
          <p:cNvPr id="24606" name="Oval 32"/>
          <p:cNvSpPr>
            <a:spLocks noChangeArrowheads="1"/>
          </p:cNvSpPr>
          <p:nvPr/>
        </p:nvSpPr>
        <p:spPr bwMode="auto">
          <a:xfrm>
            <a:off x="5580063" y="5661025"/>
            <a:ext cx="503237" cy="5032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rgbClr val="FF0066"/>
                </a:solidFill>
              </a:rPr>
              <a:t>A</a:t>
            </a: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1692275" y="1844675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0" y="188913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4400" b="1">
                <a:solidFill>
                  <a:schemeClr val="folHlink"/>
                </a:solidFill>
                <a:latin typeface="Comic Sans MS" pitchFamily="66" charset="0"/>
              </a:rPr>
              <a:t>answers</a:t>
            </a:r>
          </a:p>
        </p:txBody>
      </p:sp>
      <p:sp>
        <p:nvSpPr>
          <p:cNvPr id="25603" name="Line 5"/>
          <p:cNvSpPr>
            <a:spLocks noChangeShapeType="1"/>
          </p:cNvSpPr>
          <p:nvPr/>
        </p:nvSpPr>
        <p:spPr bwMode="auto">
          <a:xfrm>
            <a:off x="1406525" y="3697288"/>
            <a:ext cx="85883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4" name="Line 6"/>
          <p:cNvSpPr>
            <a:spLocks noChangeShapeType="1"/>
          </p:cNvSpPr>
          <p:nvPr/>
        </p:nvSpPr>
        <p:spPr bwMode="auto">
          <a:xfrm flipH="1">
            <a:off x="3260725" y="4216400"/>
            <a:ext cx="993775" cy="158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Line 7"/>
          <p:cNvSpPr>
            <a:spLocks noChangeShapeType="1"/>
          </p:cNvSpPr>
          <p:nvPr/>
        </p:nvSpPr>
        <p:spPr bwMode="auto">
          <a:xfrm flipV="1">
            <a:off x="1992313" y="4216400"/>
            <a:ext cx="996950" cy="158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Line 8"/>
          <p:cNvSpPr>
            <a:spLocks noChangeShapeType="1"/>
          </p:cNvSpPr>
          <p:nvPr/>
        </p:nvSpPr>
        <p:spPr bwMode="auto">
          <a:xfrm flipH="1" flipV="1">
            <a:off x="862013" y="4216400"/>
            <a:ext cx="792162" cy="4763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Line 9"/>
          <p:cNvSpPr>
            <a:spLocks noChangeShapeType="1"/>
          </p:cNvSpPr>
          <p:nvPr/>
        </p:nvSpPr>
        <p:spPr bwMode="auto">
          <a:xfrm>
            <a:off x="2808288" y="4216400"/>
            <a:ext cx="180975" cy="158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10"/>
          <p:cNvSpPr>
            <a:spLocks noChangeShapeType="1"/>
          </p:cNvSpPr>
          <p:nvPr/>
        </p:nvSpPr>
        <p:spPr bwMode="auto">
          <a:xfrm>
            <a:off x="862013" y="2349500"/>
            <a:ext cx="1674812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11"/>
          <p:cNvSpPr>
            <a:spLocks noChangeShapeType="1"/>
          </p:cNvSpPr>
          <p:nvPr/>
        </p:nvSpPr>
        <p:spPr bwMode="auto">
          <a:xfrm>
            <a:off x="2627313" y="2349500"/>
            <a:ext cx="162877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2"/>
          <p:cNvSpPr>
            <a:spLocks noChangeShapeType="1"/>
          </p:cNvSpPr>
          <p:nvPr/>
        </p:nvSpPr>
        <p:spPr bwMode="auto">
          <a:xfrm flipH="1">
            <a:off x="862013" y="2349500"/>
            <a:ext cx="1587" cy="1865313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3"/>
          <p:cNvSpPr>
            <a:spLocks noChangeShapeType="1"/>
          </p:cNvSpPr>
          <p:nvPr/>
        </p:nvSpPr>
        <p:spPr bwMode="auto">
          <a:xfrm>
            <a:off x="4256088" y="2349500"/>
            <a:ext cx="0" cy="1865313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Oval 14"/>
          <p:cNvSpPr>
            <a:spLocks noChangeArrowheads="1"/>
          </p:cNvSpPr>
          <p:nvPr/>
        </p:nvSpPr>
        <p:spPr bwMode="auto">
          <a:xfrm>
            <a:off x="1674813" y="3487738"/>
            <a:ext cx="342900" cy="365125"/>
          </a:xfrm>
          <a:prstGeom prst="ellipse">
            <a:avLst/>
          </a:prstGeom>
          <a:solidFill>
            <a:srgbClr val="FFFFFF"/>
          </a:solidFill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lIns="66057" tIns="33028" rIns="66057" bIns="33028" anchor="ctr"/>
          <a:lstStyle/>
          <a:p>
            <a:pPr algn="ctr"/>
            <a:r>
              <a:rPr lang="en-GB" sz="1400" b="1">
                <a:solidFill>
                  <a:srgbClr val="FF0066"/>
                </a:solidFill>
              </a:rPr>
              <a:t>3V</a:t>
            </a:r>
            <a:endParaRPr lang="en-GB"/>
          </a:p>
        </p:txBody>
      </p:sp>
      <p:sp>
        <p:nvSpPr>
          <p:cNvPr id="25613" name="Line 15"/>
          <p:cNvSpPr>
            <a:spLocks noChangeShapeType="1"/>
          </p:cNvSpPr>
          <p:nvPr/>
        </p:nvSpPr>
        <p:spPr bwMode="auto">
          <a:xfrm>
            <a:off x="2536825" y="2193925"/>
            <a:ext cx="0" cy="31115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6"/>
          <p:cNvSpPr>
            <a:spLocks noChangeShapeType="1"/>
          </p:cNvSpPr>
          <p:nvPr/>
        </p:nvSpPr>
        <p:spPr bwMode="auto">
          <a:xfrm>
            <a:off x="2627313" y="2246313"/>
            <a:ext cx="0" cy="206375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7"/>
          <p:cNvSpPr>
            <a:spLocks noChangeShapeType="1"/>
          </p:cNvSpPr>
          <p:nvPr/>
        </p:nvSpPr>
        <p:spPr bwMode="auto">
          <a:xfrm>
            <a:off x="1406525" y="3697288"/>
            <a:ext cx="0" cy="5175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8"/>
          <p:cNvSpPr>
            <a:spLocks noChangeShapeType="1"/>
          </p:cNvSpPr>
          <p:nvPr/>
        </p:nvSpPr>
        <p:spPr bwMode="auto">
          <a:xfrm>
            <a:off x="2265363" y="3697288"/>
            <a:ext cx="1587" cy="5175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9"/>
          <p:cNvSpPr>
            <a:spLocks noChangeShapeType="1"/>
          </p:cNvSpPr>
          <p:nvPr/>
        </p:nvSpPr>
        <p:spPr bwMode="auto">
          <a:xfrm>
            <a:off x="2673350" y="3697288"/>
            <a:ext cx="858838" cy="1587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Oval 20"/>
          <p:cNvSpPr>
            <a:spLocks noChangeArrowheads="1"/>
          </p:cNvSpPr>
          <p:nvPr/>
        </p:nvSpPr>
        <p:spPr bwMode="auto">
          <a:xfrm>
            <a:off x="2940050" y="3489325"/>
            <a:ext cx="344488" cy="36353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lIns="66057" tIns="33028" rIns="66057" bIns="33028" anchor="ctr"/>
          <a:lstStyle/>
          <a:p>
            <a:pPr algn="ctr"/>
            <a:r>
              <a:rPr lang="en-GB" sz="1400" b="1">
                <a:solidFill>
                  <a:srgbClr val="FF0066"/>
                </a:solidFill>
              </a:rPr>
              <a:t>3V</a:t>
            </a:r>
            <a:endParaRPr lang="en-GB"/>
          </a:p>
        </p:txBody>
      </p:sp>
      <p:sp>
        <p:nvSpPr>
          <p:cNvPr id="25619" name="Line 21"/>
          <p:cNvSpPr>
            <a:spLocks noChangeShapeType="1"/>
          </p:cNvSpPr>
          <p:nvPr/>
        </p:nvSpPr>
        <p:spPr bwMode="auto">
          <a:xfrm>
            <a:off x="2673350" y="3697288"/>
            <a:ext cx="0" cy="5175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2"/>
          <p:cNvSpPr>
            <a:spLocks noChangeShapeType="1"/>
          </p:cNvSpPr>
          <p:nvPr/>
        </p:nvSpPr>
        <p:spPr bwMode="auto">
          <a:xfrm>
            <a:off x="3532188" y="3697288"/>
            <a:ext cx="1587" cy="5175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3"/>
          <p:cNvSpPr>
            <a:spLocks noChangeShapeType="1"/>
          </p:cNvSpPr>
          <p:nvPr/>
        </p:nvSpPr>
        <p:spPr bwMode="auto">
          <a:xfrm>
            <a:off x="2217738" y="2763838"/>
            <a:ext cx="860425" cy="1587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Oval 24"/>
          <p:cNvSpPr>
            <a:spLocks noChangeArrowheads="1"/>
          </p:cNvSpPr>
          <p:nvPr/>
        </p:nvSpPr>
        <p:spPr bwMode="auto">
          <a:xfrm>
            <a:off x="2463800" y="2557463"/>
            <a:ext cx="488950" cy="36195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lIns="66057" tIns="33028" rIns="66057" bIns="33028" anchor="ctr"/>
          <a:lstStyle/>
          <a:p>
            <a:pPr algn="ctr"/>
            <a:r>
              <a:rPr lang="en-GB" sz="1400" b="1">
                <a:solidFill>
                  <a:srgbClr val="FF0066"/>
                </a:solidFill>
              </a:rPr>
              <a:t>6V</a:t>
            </a:r>
            <a:endParaRPr lang="en-GB"/>
          </a:p>
        </p:txBody>
      </p:sp>
      <p:sp>
        <p:nvSpPr>
          <p:cNvPr id="25623" name="Line 25"/>
          <p:cNvSpPr>
            <a:spLocks noChangeShapeType="1"/>
          </p:cNvSpPr>
          <p:nvPr/>
        </p:nvSpPr>
        <p:spPr bwMode="auto">
          <a:xfrm>
            <a:off x="2217738" y="2349500"/>
            <a:ext cx="1587" cy="41433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6"/>
          <p:cNvSpPr>
            <a:spLocks noChangeShapeType="1"/>
          </p:cNvSpPr>
          <p:nvPr/>
        </p:nvSpPr>
        <p:spPr bwMode="auto">
          <a:xfrm>
            <a:off x="3078163" y="2349500"/>
            <a:ext cx="0" cy="41433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Oval 27"/>
          <p:cNvSpPr>
            <a:spLocks noChangeArrowheads="1"/>
          </p:cNvSpPr>
          <p:nvPr/>
        </p:nvSpPr>
        <p:spPr bwMode="auto">
          <a:xfrm>
            <a:off x="749300" y="3089275"/>
            <a:ext cx="503238" cy="36195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lIns="66057" tIns="33028" rIns="66057" bIns="33028" anchor="ctr"/>
          <a:lstStyle/>
          <a:p>
            <a:pPr algn="ctr"/>
            <a:r>
              <a:rPr lang="en-GB" sz="1400" b="1">
                <a:solidFill>
                  <a:srgbClr val="FF0066"/>
                </a:solidFill>
              </a:rPr>
              <a:t>4A</a:t>
            </a:r>
            <a:endParaRPr lang="en-GB"/>
          </a:p>
        </p:txBody>
      </p:sp>
      <p:sp>
        <p:nvSpPr>
          <p:cNvPr id="25626" name="Oval 28"/>
          <p:cNvSpPr>
            <a:spLocks noChangeArrowheads="1"/>
          </p:cNvSpPr>
          <p:nvPr/>
        </p:nvSpPr>
        <p:spPr bwMode="auto">
          <a:xfrm>
            <a:off x="4164013" y="3089275"/>
            <a:ext cx="358775" cy="36195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lIns="66057" tIns="33028" rIns="66057" bIns="33028" anchor="ctr"/>
          <a:lstStyle/>
          <a:p>
            <a:pPr algn="ctr"/>
            <a:r>
              <a:rPr lang="en-GB" sz="1400" b="1">
                <a:solidFill>
                  <a:srgbClr val="FF0066"/>
                </a:solidFill>
              </a:rPr>
              <a:t>4A</a:t>
            </a:r>
            <a:endParaRPr lang="en-GB"/>
          </a:p>
        </p:txBody>
      </p:sp>
      <p:sp>
        <p:nvSpPr>
          <p:cNvPr id="25627" name="Line 32"/>
          <p:cNvSpPr>
            <a:spLocks noChangeShapeType="1"/>
          </p:cNvSpPr>
          <p:nvPr/>
        </p:nvSpPr>
        <p:spPr bwMode="auto">
          <a:xfrm>
            <a:off x="6127750" y="3124200"/>
            <a:ext cx="1141413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33"/>
          <p:cNvSpPr>
            <a:spLocks noChangeShapeType="1"/>
          </p:cNvSpPr>
          <p:nvPr/>
        </p:nvSpPr>
        <p:spPr bwMode="auto">
          <a:xfrm flipH="1">
            <a:off x="8013700" y="2136775"/>
            <a:ext cx="0" cy="27559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34"/>
          <p:cNvSpPr>
            <a:spLocks noChangeShapeType="1"/>
          </p:cNvSpPr>
          <p:nvPr/>
        </p:nvSpPr>
        <p:spPr bwMode="auto">
          <a:xfrm>
            <a:off x="6773863" y="2136775"/>
            <a:ext cx="1239837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35"/>
          <p:cNvSpPr>
            <a:spLocks noChangeShapeType="1"/>
          </p:cNvSpPr>
          <p:nvPr/>
        </p:nvSpPr>
        <p:spPr bwMode="auto">
          <a:xfrm>
            <a:off x="5434013" y="2136775"/>
            <a:ext cx="11906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Line 36"/>
          <p:cNvSpPr>
            <a:spLocks noChangeShapeType="1"/>
          </p:cNvSpPr>
          <p:nvPr/>
        </p:nvSpPr>
        <p:spPr bwMode="auto">
          <a:xfrm>
            <a:off x="5434013" y="2136775"/>
            <a:ext cx="1587" cy="27559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Line 37"/>
          <p:cNvSpPr>
            <a:spLocks noChangeShapeType="1"/>
          </p:cNvSpPr>
          <p:nvPr/>
        </p:nvSpPr>
        <p:spPr bwMode="auto">
          <a:xfrm>
            <a:off x="6773863" y="2033588"/>
            <a:ext cx="0" cy="207962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3" name="AutoShape 38"/>
          <p:cNvSpPr>
            <a:spLocks noChangeArrowheads="1"/>
          </p:cNvSpPr>
          <p:nvPr/>
        </p:nvSpPr>
        <p:spPr bwMode="auto">
          <a:xfrm>
            <a:off x="6624638" y="4737100"/>
            <a:ext cx="298450" cy="311150"/>
          </a:xfrm>
          <a:prstGeom prst="flowChartSummingJunction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4" name="Oval 39"/>
          <p:cNvSpPr>
            <a:spLocks noChangeArrowheads="1"/>
          </p:cNvSpPr>
          <p:nvPr/>
        </p:nvSpPr>
        <p:spPr bwMode="auto">
          <a:xfrm>
            <a:off x="6524625" y="2916238"/>
            <a:ext cx="344488" cy="363537"/>
          </a:xfrm>
          <a:prstGeom prst="ellipse">
            <a:avLst/>
          </a:prstGeom>
          <a:solidFill>
            <a:srgbClr val="FFFFFF"/>
          </a:solidFill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lIns="66029" tIns="33014" rIns="66029" bIns="33014" anchor="ctr"/>
          <a:lstStyle/>
          <a:p>
            <a:pPr algn="ctr"/>
            <a:r>
              <a:rPr lang="en-GB" sz="1400" b="1">
                <a:solidFill>
                  <a:srgbClr val="FF0066"/>
                </a:solidFill>
              </a:rPr>
              <a:t>6V</a:t>
            </a:r>
            <a:endParaRPr lang="en-GB"/>
          </a:p>
        </p:txBody>
      </p:sp>
      <p:sp>
        <p:nvSpPr>
          <p:cNvPr id="25635" name="Line 40"/>
          <p:cNvSpPr>
            <a:spLocks noChangeShapeType="1"/>
          </p:cNvSpPr>
          <p:nvPr/>
        </p:nvSpPr>
        <p:spPr bwMode="auto">
          <a:xfrm>
            <a:off x="6624638" y="1981200"/>
            <a:ext cx="0" cy="31115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6" name="Line 41"/>
          <p:cNvSpPr>
            <a:spLocks noChangeShapeType="1"/>
          </p:cNvSpPr>
          <p:nvPr/>
        </p:nvSpPr>
        <p:spPr bwMode="auto">
          <a:xfrm flipH="1">
            <a:off x="5435600" y="4892675"/>
            <a:ext cx="118903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7" name="Line 42"/>
          <p:cNvSpPr>
            <a:spLocks noChangeShapeType="1"/>
          </p:cNvSpPr>
          <p:nvPr/>
        </p:nvSpPr>
        <p:spPr bwMode="auto">
          <a:xfrm flipH="1">
            <a:off x="6923088" y="4892675"/>
            <a:ext cx="1090612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8" name="AutoShape 43"/>
          <p:cNvSpPr>
            <a:spLocks noChangeArrowheads="1"/>
          </p:cNvSpPr>
          <p:nvPr/>
        </p:nvSpPr>
        <p:spPr bwMode="auto">
          <a:xfrm>
            <a:off x="6624638" y="3487738"/>
            <a:ext cx="298450" cy="311150"/>
          </a:xfrm>
          <a:prstGeom prst="flowChartSummingJunction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9" name="Line 44"/>
          <p:cNvSpPr>
            <a:spLocks noChangeShapeType="1"/>
          </p:cNvSpPr>
          <p:nvPr/>
        </p:nvSpPr>
        <p:spPr bwMode="auto">
          <a:xfrm flipH="1">
            <a:off x="5435600" y="3644900"/>
            <a:ext cx="118903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0" name="Line 45"/>
          <p:cNvSpPr>
            <a:spLocks noChangeShapeType="1"/>
          </p:cNvSpPr>
          <p:nvPr/>
        </p:nvSpPr>
        <p:spPr bwMode="auto">
          <a:xfrm flipH="1">
            <a:off x="6923088" y="3644900"/>
            <a:ext cx="1090612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1" name="Line 46"/>
          <p:cNvSpPr>
            <a:spLocks noChangeShapeType="1"/>
          </p:cNvSpPr>
          <p:nvPr/>
        </p:nvSpPr>
        <p:spPr bwMode="auto">
          <a:xfrm>
            <a:off x="6127750" y="3124200"/>
            <a:ext cx="0" cy="5207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2" name="Line 47"/>
          <p:cNvSpPr>
            <a:spLocks noChangeShapeType="1"/>
          </p:cNvSpPr>
          <p:nvPr/>
        </p:nvSpPr>
        <p:spPr bwMode="auto">
          <a:xfrm>
            <a:off x="7269163" y="3124200"/>
            <a:ext cx="0" cy="5207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3" name="Line 48"/>
          <p:cNvSpPr>
            <a:spLocks noChangeShapeType="1"/>
          </p:cNvSpPr>
          <p:nvPr/>
        </p:nvSpPr>
        <p:spPr bwMode="auto">
          <a:xfrm>
            <a:off x="6127750" y="4371975"/>
            <a:ext cx="1141413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4" name="Oval 49"/>
          <p:cNvSpPr>
            <a:spLocks noChangeArrowheads="1"/>
          </p:cNvSpPr>
          <p:nvPr/>
        </p:nvSpPr>
        <p:spPr bwMode="auto">
          <a:xfrm>
            <a:off x="6524625" y="4165600"/>
            <a:ext cx="344488" cy="36353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lIns="66029" tIns="33014" rIns="66029" bIns="33014" anchor="ctr"/>
          <a:lstStyle/>
          <a:p>
            <a:pPr algn="ctr"/>
            <a:r>
              <a:rPr lang="en-GB" sz="1400" b="1">
                <a:solidFill>
                  <a:srgbClr val="FF0066"/>
                </a:solidFill>
              </a:rPr>
              <a:t>6V</a:t>
            </a:r>
            <a:endParaRPr lang="en-GB"/>
          </a:p>
        </p:txBody>
      </p:sp>
      <p:sp>
        <p:nvSpPr>
          <p:cNvPr id="25645" name="Line 50"/>
          <p:cNvSpPr>
            <a:spLocks noChangeShapeType="1"/>
          </p:cNvSpPr>
          <p:nvPr/>
        </p:nvSpPr>
        <p:spPr bwMode="auto">
          <a:xfrm>
            <a:off x="6127750" y="4371975"/>
            <a:ext cx="0" cy="5207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6" name="Line 51"/>
          <p:cNvSpPr>
            <a:spLocks noChangeShapeType="1"/>
          </p:cNvSpPr>
          <p:nvPr/>
        </p:nvSpPr>
        <p:spPr bwMode="auto">
          <a:xfrm>
            <a:off x="7269163" y="4371975"/>
            <a:ext cx="0" cy="5207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7" name="Line 52"/>
          <p:cNvSpPr>
            <a:spLocks noChangeShapeType="1"/>
          </p:cNvSpPr>
          <p:nvPr/>
        </p:nvSpPr>
        <p:spPr bwMode="auto">
          <a:xfrm>
            <a:off x="6127750" y="2605088"/>
            <a:ext cx="1141413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8" name="Oval 53"/>
          <p:cNvSpPr>
            <a:spLocks noChangeArrowheads="1"/>
          </p:cNvSpPr>
          <p:nvPr/>
        </p:nvSpPr>
        <p:spPr bwMode="auto">
          <a:xfrm>
            <a:off x="6503988" y="2397125"/>
            <a:ext cx="488950" cy="36353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lIns="66029" tIns="33014" rIns="66029" bIns="33014" anchor="ctr"/>
          <a:lstStyle/>
          <a:p>
            <a:pPr algn="ctr"/>
            <a:r>
              <a:rPr lang="en-GB" sz="1400" b="1">
                <a:solidFill>
                  <a:srgbClr val="FF0066"/>
                </a:solidFill>
              </a:rPr>
              <a:t>6V</a:t>
            </a:r>
            <a:endParaRPr lang="en-GB"/>
          </a:p>
        </p:txBody>
      </p:sp>
      <p:sp>
        <p:nvSpPr>
          <p:cNvPr id="25649" name="Line 54"/>
          <p:cNvSpPr>
            <a:spLocks noChangeShapeType="1"/>
          </p:cNvSpPr>
          <p:nvPr/>
        </p:nvSpPr>
        <p:spPr bwMode="auto">
          <a:xfrm>
            <a:off x="6127750" y="2136775"/>
            <a:ext cx="0" cy="468313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0" name="Line 55"/>
          <p:cNvSpPr>
            <a:spLocks noChangeShapeType="1"/>
          </p:cNvSpPr>
          <p:nvPr/>
        </p:nvSpPr>
        <p:spPr bwMode="auto">
          <a:xfrm>
            <a:off x="7269163" y="2136775"/>
            <a:ext cx="0" cy="468313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1" name="Oval 56"/>
          <p:cNvSpPr>
            <a:spLocks noChangeArrowheads="1"/>
          </p:cNvSpPr>
          <p:nvPr/>
        </p:nvSpPr>
        <p:spPr bwMode="auto">
          <a:xfrm>
            <a:off x="5213350" y="2551113"/>
            <a:ext cx="503238" cy="365125"/>
          </a:xfrm>
          <a:prstGeom prst="ellipse">
            <a:avLst/>
          </a:prstGeom>
          <a:solidFill>
            <a:srgbClr val="FFFFFF"/>
          </a:solidFill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lIns="66029" tIns="33014" rIns="66029" bIns="33014" anchor="ctr"/>
          <a:lstStyle/>
          <a:p>
            <a:pPr algn="ctr"/>
            <a:r>
              <a:rPr lang="en-GB" sz="1400" b="1">
                <a:solidFill>
                  <a:srgbClr val="FF0066"/>
                </a:solidFill>
              </a:rPr>
              <a:t>4A</a:t>
            </a:r>
            <a:endParaRPr lang="en-GB"/>
          </a:p>
        </p:txBody>
      </p:sp>
      <p:sp>
        <p:nvSpPr>
          <p:cNvPr id="25652" name="Oval 57"/>
          <p:cNvSpPr>
            <a:spLocks noChangeArrowheads="1"/>
          </p:cNvSpPr>
          <p:nvPr/>
        </p:nvSpPr>
        <p:spPr bwMode="auto">
          <a:xfrm>
            <a:off x="7812088" y="2605088"/>
            <a:ext cx="358775" cy="363537"/>
          </a:xfrm>
          <a:prstGeom prst="ellipse">
            <a:avLst/>
          </a:prstGeom>
          <a:solidFill>
            <a:srgbClr val="FFFFFF"/>
          </a:solidFill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lIns="66029" tIns="33014" rIns="66029" bIns="33014" anchor="ctr"/>
          <a:lstStyle/>
          <a:p>
            <a:pPr algn="ctr"/>
            <a:r>
              <a:rPr lang="en-GB" sz="1400" b="1">
                <a:solidFill>
                  <a:srgbClr val="FF0066"/>
                </a:solidFill>
              </a:rPr>
              <a:t>4A</a:t>
            </a:r>
            <a:endParaRPr lang="en-GB"/>
          </a:p>
        </p:txBody>
      </p:sp>
      <p:sp>
        <p:nvSpPr>
          <p:cNvPr id="25653" name="Oval 58"/>
          <p:cNvSpPr>
            <a:spLocks noChangeArrowheads="1"/>
          </p:cNvSpPr>
          <p:nvPr/>
        </p:nvSpPr>
        <p:spPr bwMode="auto">
          <a:xfrm>
            <a:off x="7415213" y="3436938"/>
            <a:ext cx="358775" cy="365125"/>
          </a:xfrm>
          <a:prstGeom prst="ellipse">
            <a:avLst/>
          </a:prstGeom>
          <a:solidFill>
            <a:srgbClr val="FFFFFF"/>
          </a:solidFill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lIns="66029" tIns="33014" rIns="66029" bIns="33014" anchor="ctr"/>
          <a:lstStyle/>
          <a:p>
            <a:pPr algn="ctr"/>
            <a:r>
              <a:rPr lang="en-GB" sz="1400" b="1">
                <a:solidFill>
                  <a:srgbClr val="FF0066"/>
                </a:solidFill>
              </a:rPr>
              <a:t>2A</a:t>
            </a:r>
            <a:endParaRPr lang="en-GB"/>
          </a:p>
        </p:txBody>
      </p:sp>
      <p:sp>
        <p:nvSpPr>
          <p:cNvPr id="25654" name="Oval 59"/>
          <p:cNvSpPr>
            <a:spLocks noChangeArrowheads="1"/>
          </p:cNvSpPr>
          <p:nvPr/>
        </p:nvSpPr>
        <p:spPr bwMode="auto">
          <a:xfrm>
            <a:off x="7515225" y="4684713"/>
            <a:ext cx="358775" cy="363537"/>
          </a:xfrm>
          <a:prstGeom prst="ellipse">
            <a:avLst/>
          </a:prstGeom>
          <a:solidFill>
            <a:srgbClr val="FFFFFF"/>
          </a:solidFill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lIns="66029" tIns="33014" rIns="66029" bIns="33014" anchor="ctr"/>
          <a:lstStyle/>
          <a:p>
            <a:pPr algn="ctr"/>
            <a:r>
              <a:rPr lang="en-GB" sz="1400" b="1">
                <a:solidFill>
                  <a:srgbClr val="FF0066"/>
                </a:solidFill>
              </a:rPr>
              <a:t>2A</a:t>
            </a:r>
            <a:endParaRPr lang="en-GB"/>
          </a:p>
        </p:txBody>
      </p:sp>
      <p:sp>
        <p:nvSpPr>
          <p:cNvPr id="25655" name="AutoShape 60"/>
          <p:cNvSpPr>
            <a:spLocks noChangeArrowheads="1"/>
          </p:cNvSpPr>
          <p:nvPr/>
        </p:nvSpPr>
        <p:spPr bwMode="auto">
          <a:xfrm>
            <a:off x="2951163" y="4076700"/>
            <a:ext cx="298450" cy="311150"/>
          </a:xfrm>
          <a:prstGeom prst="flowChartSummingJunction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56" name="AutoShape 61"/>
          <p:cNvSpPr>
            <a:spLocks noChangeArrowheads="1"/>
          </p:cNvSpPr>
          <p:nvPr/>
        </p:nvSpPr>
        <p:spPr bwMode="auto">
          <a:xfrm>
            <a:off x="1654175" y="4076700"/>
            <a:ext cx="298450" cy="311150"/>
          </a:xfrm>
          <a:prstGeom prst="flowChartSummingJunction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57" name="Oval 62"/>
          <p:cNvSpPr>
            <a:spLocks noChangeArrowheads="1"/>
          </p:cNvSpPr>
          <p:nvPr/>
        </p:nvSpPr>
        <p:spPr bwMode="auto">
          <a:xfrm>
            <a:off x="2303463" y="4076700"/>
            <a:ext cx="358775" cy="36195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lIns="66057" tIns="33028" rIns="66057" bIns="33028" anchor="ctr"/>
          <a:lstStyle/>
          <a:p>
            <a:pPr algn="ctr"/>
            <a:r>
              <a:rPr lang="en-GB" sz="1400" b="1">
                <a:solidFill>
                  <a:srgbClr val="FF0066"/>
                </a:solidFill>
              </a:rPr>
              <a:t>4A</a:t>
            </a:r>
            <a:endParaRPr lang="en-GB"/>
          </a:p>
        </p:txBody>
      </p:sp>
      <p:sp>
        <p:nvSpPr>
          <p:cNvPr id="29759" name="Text Box 63"/>
          <p:cNvSpPr txBox="1">
            <a:spLocks noChangeArrowheads="1"/>
          </p:cNvSpPr>
          <p:nvPr/>
        </p:nvSpPr>
        <p:spPr bwMode="auto">
          <a:xfrm>
            <a:off x="611188" y="1628775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a)</a:t>
            </a:r>
          </a:p>
        </p:txBody>
      </p:sp>
      <p:sp>
        <p:nvSpPr>
          <p:cNvPr id="29760" name="Text Box 64"/>
          <p:cNvSpPr txBox="1">
            <a:spLocks noChangeArrowheads="1"/>
          </p:cNvSpPr>
          <p:nvPr/>
        </p:nvSpPr>
        <p:spPr bwMode="auto">
          <a:xfrm>
            <a:off x="4716463" y="1628775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0" y="188913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4400" b="1">
                <a:solidFill>
                  <a:schemeClr val="folHlink"/>
                </a:solidFill>
                <a:latin typeface="Comic Sans MS" pitchFamily="66" charset="0"/>
              </a:rPr>
              <a:t>What is an electric current?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11188" y="1125538"/>
            <a:ext cx="7848600" cy="171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40000"/>
              </a:lnSpc>
            </a:pPr>
            <a:r>
              <a:rPr lang="en-GB" sz="2400">
                <a:solidFill>
                  <a:srgbClr val="66FF33"/>
                </a:solidFill>
                <a:latin typeface="Comic Sans MS" pitchFamily="66" charset="0"/>
              </a:rPr>
              <a:t>An electric current is a flow of microscopic particles called </a:t>
            </a:r>
            <a:r>
              <a:rPr lang="en-GB" sz="2800" b="1">
                <a:solidFill>
                  <a:srgbClr val="FFFF00"/>
                </a:solidFill>
                <a:latin typeface="Comic Sans MS" pitchFamily="66" charset="0"/>
              </a:rPr>
              <a:t>electrons</a:t>
            </a:r>
            <a:r>
              <a:rPr lang="en-GB" sz="2400">
                <a:solidFill>
                  <a:srgbClr val="66FF33"/>
                </a:solidFill>
                <a:latin typeface="Comic Sans MS" pitchFamily="66" charset="0"/>
              </a:rPr>
              <a:t> flowing through wires and components. 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4500563" y="2563813"/>
            <a:ext cx="0" cy="1008062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716463" y="2708275"/>
            <a:ext cx="0" cy="6477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4716463" y="3140075"/>
            <a:ext cx="2952750" cy="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4716463" y="2924175"/>
            <a:ext cx="3168650" cy="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7885113" y="2924175"/>
            <a:ext cx="0" cy="1800225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7669213" y="3140075"/>
            <a:ext cx="0" cy="1368425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3132138" y="4508500"/>
            <a:ext cx="4537075" cy="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2916238" y="4724400"/>
            <a:ext cx="4968875" cy="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3132138" y="3140075"/>
            <a:ext cx="0" cy="1368425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2916238" y="2924175"/>
            <a:ext cx="0" cy="1800225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2916238" y="2924175"/>
            <a:ext cx="1584325" cy="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3132138" y="3140075"/>
            <a:ext cx="1368425" cy="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4211638" y="3355975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rgbClr val="FF0066"/>
                </a:solidFill>
              </a:rPr>
              <a:t>+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4716463" y="3213100"/>
            <a:ext cx="360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solidFill>
                  <a:srgbClr val="FF0066"/>
                </a:solidFill>
              </a:rPr>
              <a:t>-</a:t>
            </a:r>
          </a:p>
        </p:txBody>
      </p:sp>
      <p:sp>
        <p:nvSpPr>
          <p:cNvPr id="10261" name="Oval 21"/>
          <p:cNvSpPr>
            <a:spLocks noChangeArrowheads="1"/>
          </p:cNvSpPr>
          <p:nvPr/>
        </p:nvSpPr>
        <p:spPr bwMode="auto">
          <a:xfrm>
            <a:off x="4859338" y="2997200"/>
            <a:ext cx="71437" cy="730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2" name="Oval 32"/>
          <p:cNvSpPr>
            <a:spLocks noChangeArrowheads="1"/>
          </p:cNvSpPr>
          <p:nvPr/>
        </p:nvSpPr>
        <p:spPr bwMode="auto">
          <a:xfrm>
            <a:off x="5795963" y="2997200"/>
            <a:ext cx="71437" cy="730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539750" y="4941888"/>
            <a:ext cx="6192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66FF33"/>
                </a:solidFill>
                <a:latin typeface="Comic Sans MS" pitchFamily="66" charset="0"/>
              </a:rPr>
              <a:t>In which direction does the current flow?   </a:t>
            </a:r>
          </a:p>
        </p:txBody>
      </p:sp>
      <p:sp>
        <p:nvSpPr>
          <p:cNvPr id="10277" name="Text Box 37"/>
          <p:cNvSpPr txBox="1">
            <a:spLocks noChangeArrowheads="1"/>
          </p:cNvSpPr>
          <p:nvPr/>
        </p:nvSpPr>
        <p:spPr bwMode="auto">
          <a:xfrm>
            <a:off x="468313" y="5445125"/>
            <a:ext cx="86756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66FF33"/>
                </a:solidFill>
                <a:latin typeface="Comic Sans MS" pitchFamily="66" charset="0"/>
              </a:rPr>
              <a:t>from the </a:t>
            </a:r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Negative</a:t>
            </a:r>
            <a:r>
              <a:rPr lang="en-GB" sz="2400">
                <a:solidFill>
                  <a:srgbClr val="66FF33"/>
                </a:solidFill>
                <a:latin typeface="Comic Sans MS" pitchFamily="66" charset="0"/>
              </a:rPr>
              <a:t> terminal </a:t>
            </a:r>
            <a:r>
              <a:rPr lang="en-GB" sz="2400" b="1">
                <a:solidFill>
                  <a:srgbClr val="66FF33"/>
                </a:solidFill>
                <a:latin typeface="Comic Sans MS" pitchFamily="66" charset="0"/>
              </a:rPr>
              <a:t>to</a:t>
            </a:r>
            <a:r>
              <a:rPr lang="en-GB" sz="2400">
                <a:solidFill>
                  <a:srgbClr val="66FF33"/>
                </a:solidFill>
                <a:latin typeface="Comic Sans MS" pitchFamily="66" charset="0"/>
              </a:rPr>
              <a:t> the </a:t>
            </a:r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Positive</a:t>
            </a:r>
            <a:r>
              <a:rPr lang="en-GB" sz="2400">
                <a:solidFill>
                  <a:srgbClr val="66FF33"/>
                </a:solidFill>
                <a:latin typeface="Comic Sans MS" pitchFamily="66" charset="0"/>
              </a:rPr>
              <a:t> terminal of a cell.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4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4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4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4 0.22592 C 0.1 0.22963 0.09775 0.23032 0.08872 0.23148 C 0.07813 0.23611 0.06233 0.23102 0.05122 0.23009 C 0.025 0.22315 -0.01302 0.22824 -0.03507 0.2287 C -0.07378 0.23912 -0.13298 0.22847 -0.17552 0.22731 C -0.2243 0.22453 -0.20347 0.23287 -0.20139 0.13009 C -0.20139 0.12592 -0.20086 0.12176 -0.20052 0.11759 C -0.20277 0.0824 -0.20764 0.04444 -0.19913 0.01065 C -0.19739 -0.0169 -0.20191 -0.00602 -0.16927 -0.00602 C -0.10503 -0.00602 -0.04097 -0.0051 0.02309 -0.00463 C 0.03438 -0.00371 0.04653 -0.00394 0.05747 0.00092 C 0.09045 -0.0007 0.12309 -0.00347 0.15608 -0.00463 C 0.2007 -0.00417 0.24549 -0.01088 0.28941 -0.00185 C 0.29653 -0.00023 0.30052 0.00254 0.30782 0.0037 C 0.31007 0.00463 0.3132 0.00393 0.31424 0.00648 C 0.31598 0.01088 0.31528 0.01666 0.31528 0.02176 C 0.31528 0.08009 0.31875 0.06389 0.3132 0.08703 C 0.31302 0.12824 0.3132 0.16944 0.31216 0.21065 C 0.31198 0.21551 0.31181 0.22129 0.30903 0.22453 C 0.30677 0.22731 0.30278 0.22731 0.29948 0.2287 C 0.29861 0.22916 0.29653 0.23009 0.29653 0.22986 C 0.27622 0.22916 0.2566 0.22592 0.23629 0.22453 C 0.2099 0.225 0.18368 0.22592 0.15729 0.22592 " pathEditMode="relative" rAng="10800000" ptsTypes="ffffffffffffffffffffffA">
                                      <p:cBhvr>
                                        <p:cTn id="50" dur="2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11" y="-11481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052 4.73988E-6 C -0.09218 -0.0037 -0.08993 -0.0044 -0.0809 -0.00555 C -0.07031 -0.01018 -0.05468 -0.00532 -0.0434 -0.00417 C -0.01718 0.00277 0.02101 -0.00232 0.04306 -0.00278 C 0.0816 -0.01318 0.14098 -0.00255 0.18368 -0.00139 C 0.23247 0.00138 0.21146 -0.00694 0.20938 0.09572 C 0.20938 0.09988 0.20868 0.10404 0.20851 0.1082 C 0.21094 0.14335 0.2158 0.18127 0.20747 0.21502 C 0.20539 0.24254 0.21007 0.23167 0.17726 0.23167 C 0.1132 0.23167 0.04879 0.23075 -0.01527 0.23028 C -0.02656 0.22936 -0.03854 0.22959 -0.04948 0.22474 C -0.08264 0.22635 -0.11545 0.22913 -0.14843 0.23028 C -0.1927 0.22982 -0.23767 0.23676 -0.28177 0.22751 C -0.28889 0.22589 -0.2927 0.22312 -0.30017 0.22196 C -0.30243 0.22104 -0.30555 0.22173 -0.30659 0.21919 C -0.30833 0.21479 -0.30764 0.20901 -0.30764 0.20393 C -0.30764 0.14566 -0.31093 0.16184 -0.30555 0.13872 C -0.30503 0.09757 -0.30555 0.05641 -0.30434 0.01526 C -0.30416 0.0104 -0.30416 0.00462 -0.30139 0.00138 C -0.29895 -0.00139 -0.29514 -0.00139 -0.29218 -0.00278 C -0.29097 -0.00324 -0.28889 -0.00417 -0.28889 -0.00394 C -0.26857 -0.00324 -0.24861 4.73988E-6 -0.22847 0.00138 C -0.20208 0.00092 -0.17569 4.73988E-6 -0.14948 4.73988E-6 " pathEditMode="relative" rAng="0" ptsTypes="ffffffffffffffffffffffA">
                                      <p:cBhvr>
                                        <p:cTn id="52" dur="20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28" y="11468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  <p:bldP spid="10247" grpId="0" animBg="1"/>
      <p:bldP spid="10248" grpId="0" animBg="1"/>
      <p:bldP spid="10249" grpId="0" animBg="1"/>
      <p:bldP spid="10250" grpId="0" animBg="1"/>
      <p:bldP spid="10251" grpId="0" animBg="1"/>
      <p:bldP spid="10252" grpId="0" animBg="1"/>
      <p:bldP spid="10253" grpId="0" animBg="1"/>
      <p:bldP spid="10254" grpId="0" animBg="1"/>
      <p:bldP spid="10255" grpId="0" animBg="1"/>
      <p:bldP spid="10256" grpId="0" animBg="1"/>
      <p:bldP spid="10257" grpId="0" animBg="1"/>
      <p:bldP spid="10258" grpId="0" animBg="1"/>
      <p:bldP spid="10259" grpId="0"/>
      <p:bldP spid="10260" grpId="0"/>
      <p:bldP spid="10261" grpId="0" animBg="1"/>
      <p:bldP spid="10261" grpId="1" animBg="1"/>
      <p:bldP spid="10272" grpId="0" animBg="1"/>
      <p:bldP spid="10272" grpId="1" animBg="1"/>
      <p:bldP spid="10275" grpId="0"/>
      <p:bldP spid="102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188913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4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simple circuits</a:t>
            </a:r>
          </a:p>
        </p:txBody>
      </p:sp>
      <p:pic>
        <p:nvPicPr>
          <p:cNvPr id="5123" name="Picture 7" descr="circuits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2420938"/>
            <a:ext cx="3097213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 Box 8"/>
          <p:cNvSpPr txBox="1">
            <a:spLocks noChangeArrowheads="1"/>
          </p:cNvSpPr>
          <p:nvPr/>
        </p:nvSpPr>
        <p:spPr bwMode="auto">
          <a:xfrm>
            <a:off x="755650" y="1196975"/>
            <a:ext cx="7561263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GB" sz="2400">
                <a:solidFill>
                  <a:srgbClr val="66FF33"/>
                </a:solidFill>
                <a:latin typeface="Comic Sans MS" pitchFamily="66" charset="0"/>
              </a:rPr>
              <a:t>Here is a simple electric circuit. It has a cell, a lamp and a switch. 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684213" y="5013325"/>
            <a:ext cx="784860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GB" sz="2400">
                <a:solidFill>
                  <a:srgbClr val="66FF33"/>
                </a:solidFill>
                <a:latin typeface="Comic Sans MS" pitchFamily="66" charset="0"/>
              </a:rPr>
              <a:t>To make the circuit, these components are connected together with metal connecting wires.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619250" y="2924175"/>
            <a:ext cx="86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solidFill>
                  <a:srgbClr val="66FF33"/>
                </a:solidFill>
                <a:latin typeface="Comic Sans MS" pitchFamily="66" charset="0"/>
              </a:rPr>
              <a:t>cell</a:t>
            </a:r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2339975" y="3141663"/>
            <a:ext cx="194468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7235825" y="4076700"/>
            <a:ext cx="86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solidFill>
                  <a:srgbClr val="66FF33"/>
                </a:solidFill>
                <a:latin typeface="Comic Sans MS" pitchFamily="66" charset="0"/>
              </a:rPr>
              <a:t>lamp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1331913" y="4149725"/>
            <a:ext cx="10080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solidFill>
                  <a:srgbClr val="66FF33"/>
                </a:solidFill>
                <a:latin typeface="Comic Sans MS" pitchFamily="66" charset="0"/>
              </a:rPr>
              <a:t>switch</a:t>
            </a:r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2339975" y="4365625"/>
            <a:ext cx="1008063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6084888" y="4292600"/>
            <a:ext cx="11525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7164388" y="2852738"/>
            <a:ext cx="86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solidFill>
                  <a:srgbClr val="66FF33"/>
                </a:solidFill>
                <a:latin typeface="Comic Sans MS" pitchFamily="66" charset="0"/>
              </a:rPr>
              <a:t>wires</a:t>
            </a:r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6011863" y="3068638"/>
            <a:ext cx="11525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/>
      <p:bldP spid="3082" grpId="0"/>
      <p:bldP spid="3083" grpId="0" animBg="1"/>
      <p:bldP spid="3084" grpId="0"/>
      <p:bldP spid="3085" grpId="0"/>
      <p:bldP spid="3086" grpId="0" animBg="1"/>
      <p:bldP spid="3087" grpId="0" animBg="1"/>
      <p:bldP spid="3088" grpId="0"/>
      <p:bldP spid="309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0" y="188913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4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simple circuits</a:t>
            </a:r>
          </a:p>
        </p:txBody>
      </p:sp>
      <p:pic>
        <p:nvPicPr>
          <p:cNvPr id="6147" name="Picture 7" descr="circuits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2636838"/>
            <a:ext cx="3097212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684213" y="1125538"/>
            <a:ext cx="7991475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GB" sz="2400">
                <a:solidFill>
                  <a:srgbClr val="66FF33"/>
                </a:solidFill>
                <a:latin typeface="Comic Sans MS" pitchFamily="66" charset="0"/>
              </a:rPr>
              <a:t>When the switch is closed, the lamp lights up. This is because there is a continuous path of metal for the </a:t>
            </a:r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electric current</a:t>
            </a:r>
            <a:r>
              <a:rPr lang="en-GB" sz="2400">
                <a:solidFill>
                  <a:srgbClr val="66FF33"/>
                </a:solidFill>
                <a:latin typeface="Comic Sans MS" pitchFamily="66" charset="0"/>
              </a:rPr>
              <a:t> to flow around.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900113" y="5157788"/>
            <a:ext cx="75612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66FF33"/>
                </a:solidFill>
                <a:latin typeface="Comic Sans MS" pitchFamily="66" charset="0"/>
              </a:rPr>
              <a:t>If there were any breaks in the circuit, the current could not flow.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4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4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4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4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4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4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076825" y="1773238"/>
            <a:ext cx="3097213" cy="2449512"/>
            <a:chOff x="144" y="720"/>
            <a:chExt cx="1741" cy="1536"/>
          </a:xfrm>
        </p:grpSpPr>
        <p:grpSp>
          <p:nvGrpSpPr>
            <p:cNvPr id="7189" name="Group 5"/>
            <p:cNvGrpSpPr>
              <a:grpSpLocks/>
            </p:cNvGrpSpPr>
            <p:nvPr/>
          </p:nvGrpSpPr>
          <p:grpSpPr bwMode="auto">
            <a:xfrm>
              <a:off x="144" y="720"/>
              <a:ext cx="1741" cy="1536"/>
              <a:chOff x="144" y="720"/>
              <a:chExt cx="1741" cy="1536"/>
            </a:xfrm>
          </p:grpSpPr>
          <p:sp>
            <p:nvSpPr>
              <p:cNvPr id="7192" name="Line 6"/>
              <p:cNvSpPr>
                <a:spLocks noChangeShapeType="1"/>
              </p:cNvSpPr>
              <p:nvPr/>
            </p:nvSpPr>
            <p:spPr bwMode="auto">
              <a:xfrm>
                <a:off x="144" y="912"/>
                <a:ext cx="0" cy="1153"/>
              </a:xfrm>
              <a:prstGeom prst="line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3" name="Line 7"/>
              <p:cNvSpPr>
                <a:spLocks noChangeShapeType="1"/>
              </p:cNvSpPr>
              <p:nvPr/>
            </p:nvSpPr>
            <p:spPr bwMode="auto">
              <a:xfrm>
                <a:off x="145" y="2064"/>
                <a:ext cx="528" cy="0"/>
              </a:xfrm>
              <a:prstGeom prst="line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4" name="Line 8"/>
              <p:cNvSpPr>
                <a:spLocks noChangeShapeType="1"/>
              </p:cNvSpPr>
              <p:nvPr/>
            </p:nvSpPr>
            <p:spPr bwMode="auto">
              <a:xfrm>
                <a:off x="1056" y="2064"/>
                <a:ext cx="721" cy="0"/>
              </a:xfrm>
              <a:prstGeom prst="line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5" name="Line 9"/>
              <p:cNvSpPr>
                <a:spLocks noChangeShapeType="1"/>
              </p:cNvSpPr>
              <p:nvPr/>
            </p:nvSpPr>
            <p:spPr bwMode="auto">
              <a:xfrm flipV="1">
                <a:off x="1776" y="912"/>
                <a:ext cx="0" cy="477"/>
              </a:xfrm>
              <a:prstGeom prst="line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6" name="Line 10"/>
              <p:cNvSpPr>
                <a:spLocks noChangeShapeType="1"/>
              </p:cNvSpPr>
              <p:nvPr/>
            </p:nvSpPr>
            <p:spPr bwMode="auto">
              <a:xfrm>
                <a:off x="144" y="912"/>
                <a:ext cx="672" cy="0"/>
              </a:xfrm>
              <a:prstGeom prst="line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7" name="Line 11"/>
              <p:cNvSpPr>
                <a:spLocks noChangeShapeType="1"/>
              </p:cNvSpPr>
              <p:nvPr/>
            </p:nvSpPr>
            <p:spPr bwMode="auto">
              <a:xfrm flipH="1">
                <a:off x="960" y="912"/>
                <a:ext cx="816" cy="0"/>
              </a:xfrm>
              <a:prstGeom prst="line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8" name="Line 12"/>
              <p:cNvSpPr>
                <a:spLocks noChangeShapeType="1"/>
              </p:cNvSpPr>
              <p:nvPr/>
            </p:nvSpPr>
            <p:spPr bwMode="auto">
              <a:xfrm>
                <a:off x="816" y="720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9" name="Rectangle 13"/>
              <p:cNvSpPr>
                <a:spLocks noChangeArrowheads="1"/>
              </p:cNvSpPr>
              <p:nvPr/>
            </p:nvSpPr>
            <p:spPr bwMode="auto">
              <a:xfrm>
                <a:off x="912" y="816"/>
                <a:ext cx="48" cy="192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0" name="Oval 14"/>
              <p:cNvSpPr>
                <a:spLocks noChangeArrowheads="1"/>
              </p:cNvSpPr>
              <p:nvPr/>
            </p:nvSpPr>
            <p:spPr bwMode="auto">
              <a:xfrm>
                <a:off x="672" y="1872"/>
                <a:ext cx="384" cy="384"/>
              </a:xfrm>
              <a:prstGeom prst="ellips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1" name="Line 15"/>
              <p:cNvSpPr>
                <a:spLocks noChangeShapeType="1"/>
              </p:cNvSpPr>
              <p:nvPr/>
            </p:nvSpPr>
            <p:spPr bwMode="auto">
              <a:xfrm flipV="1">
                <a:off x="720" y="1920"/>
                <a:ext cx="288" cy="288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2" name="Line 16"/>
              <p:cNvSpPr>
                <a:spLocks noChangeShapeType="1"/>
              </p:cNvSpPr>
              <p:nvPr/>
            </p:nvSpPr>
            <p:spPr bwMode="auto">
              <a:xfrm>
                <a:off x="720" y="1920"/>
                <a:ext cx="288" cy="288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3" name="Line 17"/>
              <p:cNvSpPr>
                <a:spLocks noChangeShapeType="1"/>
              </p:cNvSpPr>
              <p:nvPr/>
            </p:nvSpPr>
            <p:spPr bwMode="auto">
              <a:xfrm flipV="1">
                <a:off x="1777" y="1706"/>
                <a:ext cx="0" cy="358"/>
              </a:xfrm>
              <a:prstGeom prst="line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4" name="Line 18"/>
              <p:cNvSpPr>
                <a:spLocks noChangeShapeType="1"/>
              </p:cNvSpPr>
              <p:nvPr/>
            </p:nvSpPr>
            <p:spPr bwMode="auto">
              <a:xfrm flipV="1">
                <a:off x="1777" y="1389"/>
                <a:ext cx="108" cy="317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90" name="Oval 19"/>
            <p:cNvSpPr>
              <a:spLocks noChangeArrowheads="1"/>
            </p:cNvSpPr>
            <p:nvPr/>
          </p:nvSpPr>
          <p:spPr bwMode="auto">
            <a:xfrm>
              <a:off x="1746" y="1669"/>
              <a:ext cx="66" cy="66"/>
            </a:xfrm>
            <a:prstGeom prst="ellipse">
              <a:avLst/>
            </a:prstGeom>
            <a:solidFill>
              <a:schemeClr val="tx2"/>
            </a:solidFill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1" name="Oval 20"/>
            <p:cNvSpPr>
              <a:spLocks noChangeArrowheads="1"/>
            </p:cNvSpPr>
            <p:nvPr/>
          </p:nvSpPr>
          <p:spPr bwMode="auto">
            <a:xfrm>
              <a:off x="1743" y="1369"/>
              <a:ext cx="66" cy="66"/>
            </a:xfrm>
            <a:prstGeom prst="ellipse">
              <a:avLst/>
            </a:prstGeom>
            <a:solidFill>
              <a:schemeClr val="tx2"/>
            </a:solidFill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0" y="188913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4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circuit diagram</a:t>
            </a:r>
          </a:p>
        </p:txBody>
      </p:sp>
      <p:pic>
        <p:nvPicPr>
          <p:cNvPr id="7172" name="Picture 23" descr="circuits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916113"/>
            <a:ext cx="3097212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1331913" y="4652963"/>
            <a:ext cx="0" cy="7207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1547813" y="4797425"/>
            <a:ext cx="0" cy="4318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1547813" y="5013325"/>
            <a:ext cx="3603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971550" y="5013325"/>
            <a:ext cx="3603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2" name="AutoShape 28"/>
          <p:cNvSpPr>
            <a:spLocks noChangeArrowheads="1"/>
          </p:cNvSpPr>
          <p:nvPr/>
        </p:nvSpPr>
        <p:spPr bwMode="auto">
          <a:xfrm>
            <a:off x="3059113" y="4724400"/>
            <a:ext cx="647700" cy="576263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Oval 33"/>
          <p:cNvSpPr>
            <a:spLocks noChangeArrowheads="1"/>
          </p:cNvSpPr>
          <p:nvPr/>
        </p:nvSpPr>
        <p:spPr bwMode="auto">
          <a:xfrm>
            <a:off x="5219700" y="4868863"/>
            <a:ext cx="215900" cy="217487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 flipV="1">
            <a:off x="5435600" y="4581525"/>
            <a:ext cx="504825" cy="36036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9" name="Line 35"/>
          <p:cNvSpPr>
            <a:spLocks noChangeShapeType="1"/>
          </p:cNvSpPr>
          <p:nvPr/>
        </p:nvSpPr>
        <p:spPr bwMode="auto">
          <a:xfrm>
            <a:off x="6156325" y="5013325"/>
            <a:ext cx="431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0" name="Line 36"/>
          <p:cNvSpPr>
            <a:spLocks noChangeShapeType="1"/>
          </p:cNvSpPr>
          <p:nvPr/>
        </p:nvSpPr>
        <p:spPr bwMode="auto">
          <a:xfrm>
            <a:off x="4787900" y="5013325"/>
            <a:ext cx="431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1116013" y="5516563"/>
            <a:ext cx="1008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66FF33"/>
                </a:solidFill>
                <a:latin typeface="Comic Sans MS" pitchFamily="66" charset="0"/>
              </a:rPr>
              <a:t>cell</a:t>
            </a: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5076825" y="5516563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66FF33"/>
                </a:solidFill>
                <a:latin typeface="Comic Sans MS" pitchFamily="66" charset="0"/>
              </a:rPr>
              <a:t>switch</a:t>
            </a: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2987675" y="5516563"/>
            <a:ext cx="1008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66FF33"/>
                </a:solidFill>
                <a:latin typeface="Comic Sans MS" pitchFamily="66" charset="0"/>
              </a:rPr>
              <a:t>lamp</a:t>
            </a: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7164388" y="5516563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66FF33"/>
                </a:solidFill>
                <a:latin typeface="Comic Sans MS" pitchFamily="66" charset="0"/>
              </a:rPr>
              <a:t>wires</a:t>
            </a:r>
          </a:p>
        </p:txBody>
      </p:sp>
      <p:sp>
        <p:nvSpPr>
          <p:cNvPr id="6185" name="Line 41"/>
          <p:cNvSpPr>
            <a:spLocks noChangeShapeType="1"/>
          </p:cNvSpPr>
          <p:nvPr/>
        </p:nvSpPr>
        <p:spPr bwMode="auto">
          <a:xfrm>
            <a:off x="7164388" y="5013325"/>
            <a:ext cx="9366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Text Box 42"/>
          <p:cNvSpPr txBox="1">
            <a:spLocks noChangeArrowheads="1"/>
          </p:cNvSpPr>
          <p:nvPr/>
        </p:nvSpPr>
        <p:spPr bwMode="auto">
          <a:xfrm>
            <a:off x="468313" y="1052513"/>
            <a:ext cx="8351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66FF33"/>
                </a:solidFill>
                <a:latin typeface="Comic Sans MS" pitchFamily="66" charset="0"/>
              </a:rPr>
              <a:t>Scientists usually draw electric circuits using symbols;</a:t>
            </a:r>
          </a:p>
        </p:txBody>
      </p:sp>
      <p:sp>
        <p:nvSpPr>
          <p:cNvPr id="6187" name="Oval 43"/>
          <p:cNvSpPr>
            <a:spLocks noChangeArrowheads="1"/>
          </p:cNvSpPr>
          <p:nvPr/>
        </p:nvSpPr>
        <p:spPr bwMode="auto">
          <a:xfrm>
            <a:off x="5940425" y="4868863"/>
            <a:ext cx="215900" cy="217487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8" grpId="0" animBg="1"/>
      <p:bldP spid="6169" grpId="0" animBg="1"/>
      <p:bldP spid="6170" grpId="0" animBg="1"/>
      <p:bldP spid="6171" grpId="0" animBg="1"/>
      <p:bldP spid="6172" grpId="0" animBg="1"/>
      <p:bldP spid="6177" grpId="0" animBg="1"/>
      <p:bldP spid="6178" grpId="0" animBg="1"/>
      <p:bldP spid="6179" grpId="0" animBg="1"/>
      <p:bldP spid="6180" grpId="0" animBg="1"/>
      <p:bldP spid="6181" grpId="0"/>
      <p:bldP spid="6182" grpId="0"/>
      <p:bldP spid="6183" grpId="0"/>
      <p:bldP spid="6184" grpId="0"/>
      <p:bldP spid="6185" grpId="0" animBg="1"/>
      <p:bldP spid="618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1" descr="la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2133600"/>
            <a:ext cx="1223963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4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circuit diagrams</a:t>
            </a: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755650" y="908050"/>
            <a:ext cx="77041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66FF33"/>
                </a:solidFill>
                <a:latin typeface="Comic Sans MS" pitchFamily="66" charset="0"/>
              </a:rPr>
              <a:t>In circuit diagrams components are represented by the following symbols;</a:t>
            </a:r>
          </a:p>
        </p:txBody>
      </p:sp>
      <p:pic>
        <p:nvPicPr>
          <p:cNvPr id="8197" name="Picture 6" descr="ce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133600"/>
            <a:ext cx="11906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7" descr="batter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133600"/>
            <a:ext cx="11906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8" descr="voltmet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4221163"/>
            <a:ext cx="11906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9" descr="ammet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221163"/>
            <a:ext cx="11906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10" descr="buzz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133600"/>
            <a:ext cx="11906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5" descr="moto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4221163"/>
            <a:ext cx="11906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16" descr="resisto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221163"/>
            <a:ext cx="11906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Picture 17" descr="switch closed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2133600"/>
            <a:ext cx="11906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5" name="Picture 20" descr="variable resisto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221163"/>
            <a:ext cx="11906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827088" y="3284538"/>
            <a:ext cx="93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66FF33"/>
                </a:solidFill>
                <a:latin typeface="Comic Sans MS" pitchFamily="66" charset="0"/>
              </a:rPr>
              <a:t>cell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2195513" y="3284538"/>
            <a:ext cx="1439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battery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3851275" y="3284538"/>
            <a:ext cx="1225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66FF33"/>
                </a:solidFill>
                <a:latin typeface="Comic Sans MS" pitchFamily="66" charset="0"/>
              </a:rPr>
              <a:t>switch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5364163" y="3284538"/>
            <a:ext cx="1439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lamp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3779838" y="5373688"/>
            <a:ext cx="1439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motor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468313" y="5373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ammeter</a:t>
            </a: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2195513" y="5373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66FF33"/>
                </a:solidFill>
                <a:latin typeface="Comic Sans MS" pitchFamily="66" charset="0"/>
              </a:rPr>
              <a:t>voltmeter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6877050" y="3284538"/>
            <a:ext cx="1439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b="1">
                <a:solidFill>
                  <a:srgbClr val="66FF33"/>
                </a:solidFill>
                <a:latin typeface="Comic Sans MS" pitchFamily="66" charset="0"/>
              </a:rPr>
              <a:t>buzzer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5364163" y="5373688"/>
            <a:ext cx="1439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b="1">
                <a:solidFill>
                  <a:srgbClr val="66FF33"/>
                </a:solidFill>
                <a:latin typeface="Comic Sans MS" pitchFamily="66" charset="0"/>
              </a:rPr>
              <a:t>resistor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6948488" y="5373688"/>
            <a:ext cx="14398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variable resistor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100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100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00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100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100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00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100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100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00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100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100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00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100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100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00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100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100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00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100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100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00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id="53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100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100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00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id="59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100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100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00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5" grpId="0"/>
      <p:bldP spid="8216" grpId="0"/>
      <p:bldP spid="8217" grpId="0"/>
      <p:bldP spid="8218" grpId="0"/>
      <p:bldP spid="8219" grpId="0"/>
      <p:bldP spid="8220" grpId="0"/>
      <p:bldP spid="8221" grpId="0"/>
      <p:bldP spid="8222" grpId="0"/>
      <p:bldP spid="8223" grpId="0"/>
      <p:bldP spid="82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0" y="333375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4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types of circuit</a:t>
            </a:r>
          </a:p>
        </p:txBody>
      </p:sp>
      <p:sp>
        <p:nvSpPr>
          <p:cNvPr id="9219" name="Text Box 23"/>
          <p:cNvSpPr txBox="1">
            <a:spLocks noChangeArrowheads="1"/>
          </p:cNvSpPr>
          <p:nvPr/>
        </p:nvSpPr>
        <p:spPr bwMode="auto">
          <a:xfrm>
            <a:off x="611188" y="1412875"/>
            <a:ext cx="71278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600" b="1">
                <a:solidFill>
                  <a:srgbClr val="66FF33"/>
                </a:solidFill>
                <a:latin typeface="Comic Sans MS" pitchFamily="66" charset="0"/>
              </a:rPr>
              <a:t>There are two types of electrical circuits;</a:t>
            </a:r>
          </a:p>
        </p:txBody>
      </p:sp>
      <p:pic>
        <p:nvPicPr>
          <p:cNvPr id="9240" name="Picture 24" descr="series circu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5" r="15784"/>
          <a:stretch>
            <a:fillRect/>
          </a:stretch>
        </p:blipFill>
        <p:spPr bwMode="auto">
          <a:xfrm>
            <a:off x="1042988" y="3213100"/>
            <a:ext cx="2881312" cy="263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1" name="Picture 25" descr="parall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84" r="14003"/>
          <a:stretch>
            <a:fillRect/>
          </a:stretch>
        </p:blipFill>
        <p:spPr bwMode="auto">
          <a:xfrm>
            <a:off x="5148263" y="3213100"/>
            <a:ext cx="2881312" cy="263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827088" y="2492375"/>
            <a:ext cx="34559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SERIES CIRCUITS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4859338" y="2492375"/>
            <a:ext cx="34559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PARALLEL CIRCUITS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2" grpId="0"/>
      <p:bldP spid="92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0"/>
          <p:cNvSpPr>
            <a:spLocks noChangeShapeType="1"/>
          </p:cNvSpPr>
          <p:nvPr/>
        </p:nvSpPr>
        <p:spPr bwMode="auto">
          <a:xfrm flipH="1">
            <a:off x="4787900" y="3357563"/>
            <a:ext cx="576263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" name="Line 15"/>
          <p:cNvSpPr>
            <a:spLocks noChangeShapeType="1"/>
          </p:cNvSpPr>
          <p:nvPr/>
        </p:nvSpPr>
        <p:spPr bwMode="auto">
          <a:xfrm>
            <a:off x="6011863" y="3357563"/>
            <a:ext cx="9366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55650" y="3860800"/>
            <a:ext cx="76327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The components are connected end-to-end, one after the other. 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755650" y="4724400"/>
            <a:ext cx="74898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2400">
                <a:solidFill>
                  <a:srgbClr val="66FF33"/>
                </a:solidFill>
                <a:latin typeface="Comic Sans MS" pitchFamily="66" charset="0"/>
              </a:rPr>
              <a:t>They make a simple loop for the current to flow round.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0" y="188913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4400" b="1">
                <a:solidFill>
                  <a:schemeClr val="folHlink"/>
                </a:solidFill>
                <a:latin typeface="Comic Sans MS" pitchFamily="66" charset="0"/>
              </a:rPr>
              <a:t>SERIES CIRCUITS</a:t>
            </a:r>
          </a:p>
        </p:txBody>
      </p:sp>
      <p:pic>
        <p:nvPicPr>
          <p:cNvPr id="10247" name="Picture 7" descr="series circu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5" r="15784"/>
          <a:stretch>
            <a:fillRect/>
          </a:stretch>
        </p:blipFill>
        <p:spPr bwMode="auto">
          <a:xfrm>
            <a:off x="827088" y="1052513"/>
            <a:ext cx="2881312" cy="263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Line 9"/>
          <p:cNvSpPr>
            <a:spLocks noChangeShapeType="1"/>
          </p:cNvSpPr>
          <p:nvPr/>
        </p:nvSpPr>
        <p:spPr bwMode="auto">
          <a:xfrm>
            <a:off x="6227763" y="1125538"/>
            <a:ext cx="0" cy="7207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10"/>
          <p:cNvSpPr>
            <a:spLocks noChangeShapeType="1"/>
          </p:cNvSpPr>
          <p:nvPr/>
        </p:nvSpPr>
        <p:spPr bwMode="auto">
          <a:xfrm>
            <a:off x="6443663" y="1270000"/>
            <a:ext cx="0" cy="4318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11"/>
          <p:cNvSpPr>
            <a:spLocks noChangeShapeType="1"/>
          </p:cNvSpPr>
          <p:nvPr/>
        </p:nvSpPr>
        <p:spPr bwMode="auto">
          <a:xfrm>
            <a:off x="6443663" y="1484313"/>
            <a:ext cx="3603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Line 12"/>
          <p:cNvSpPr>
            <a:spLocks noChangeShapeType="1"/>
          </p:cNvSpPr>
          <p:nvPr/>
        </p:nvSpPr>
        <p:spPr bwMode="auto">
          <a:xfrm>
            <a:off x="5867400" y="1484313"/>
            <a:ext cx="3603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AutoShape 13"/>
          <p:cNvSpPr>
            <a:spLocks noChangeArrowheads="1"/>
          </p:cNvSpPr>
          <p:nvPr/>
        </p:nvSpPr>
        <p:spPr bwMode="auto">
          <a:xfrm>
            <a:off x="5364163" y="3068638"/>
            <a:ext cx="647700" cy="576262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AutoShape 14"/>
          <p:cNvSpPr>
            <a:spLocks noChangeArrowheads="1"/>
          </p:cNvSpPr>
          <p:nvPr/>
        </p:nvSpPr>
        <p:spPr bwMode="auto">
          <a:xfrm>
            <a:off x="6948488" y="3068638"/>
            <a:ext cx="647700" cy="576262"/>
          </a:xfrm>
          <a:prstGeom prst="flowChartSummingJunction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Line 16"/>
          <p:cNvSpPr>
            <a:spLocks noChangeShapeType="1"/>
          </p:cNvSpPr>
          <p:nvPr/>
        </p:nvSpPr>
        <p:spPr bwMode="auto">
          <a:xfrm>
            <a:off x="4787900" y="1484313"/>
            <a:ext cx="144145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7"/>
          <p:cNvSpPr>
            <a:spLocks noChangeShapeType="1"/>
          </p:cNvSpPr>
          <p:nvPr/>
        </p:nvSpPr>
        <p:spPr bwMode="auto">
          <a:xfrm>
            <a:off x="6516688" y="1484313"/>
            <a:ext cx="15843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8"/>
          <p:cNvSpPr>
            <a:spLocks noChangeShapeType="1"/>
          </p:cNvSpPr>
          <p:nvPr/>
        </p:nvSpPr>
        <p:spPr bwMode="auto">
          <a:xfrm>
            <a:off x="4787900" y="1484313"/>
            <a:ext cx="0" cy="187325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9"/>
          <p:cNvSpPr>
            <a:spLocks noChangeShapeType="1"/>
          </p:cNvSpPr>
          <p:nvPr/>
        </p:nvSpPr>
        <p:spPr bwMode="auto">
          <a:xfrm>
            <a:off x="8101013" y="1484313"/>
            <a:ext cx="0" cy="187325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21"/>
          <p:cNvSpPr>
            <a:spLocks noChangeShapeType="1"/>
          </p:cNvSpPr>
          <p:nvPr/>
        </p:nvSpPr>
        <p:spPr bwMode="auto">
          <a:xfrm flipH="1">
            <a:off x="7596188" y="3357563"/>
            <a:ext cx="5048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755650" y="5661025"/>
            <a:ext cx="74898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If one bulb ‘blows’ it breaks the whole circuit and all the bulbs go out.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  <p:bldP spid="1128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628</Words>
  <Application>Microsoft Office PowerPoint</Application>
  <PresentationFormat>On-screen Show (4:3)</PresentationFormat>
  <Paragraphs>155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 USE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Electical Circuits</dc:title>
  <dc:creator>S.MORRIS</dc:creator>
  <cp:lastModifiedBy>Teacher E-Solutions</cp:lastModifiedBy>
  <cp:revision>27</cp:revision>
  <dcterms:created xsi:type="dcterms:W3CDTF">2006-07-15T13:19:11Z</dcterms:created>
  <dcterms:modified xsi:type="dcterms:W3CDTF">2019-01-18T17:11:27Z</dcterms:modified>
</cp:coreProperties>
</file>