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51"/>
  </p:notesMasterIdLst>
  <p:sldIdLst>
    <p:sldId id="344" r:id="rId2"/>
    <p:sldId id="345" r:id="rId3"/>
    <p:sldId id="346" r:id="rId4"/>
    <p:sldId id="347" r:id="rId5"/>
    <p:sldId id="348" r:id="rId6"/>
    <p:sldId id="349" r:id="rId7"/>
    <p:sldId id="350" r:id="rId8"/>
    <p:sldId id="474" r:id="rId9"/>
    <p:sldId id="442" r:id="rId10"/>
    <p:sldId id="351" r:id="rId11"/>
    <p:sldId id="352" r:id="rId12"/>
    <p:sldId id="353" r:id="rId13"/>
    <p:sldId id="463" r:id="rId14"/>
    <p:sldId id="461" r:id="rId15"/>
    <p:sldId id="448" r:id="rId16"/>
    <p:sldId id="471" r:id="rId17"/>
    <p:sldId id="354" r:id="rId18"/>
    <p:sldId id="445" r:id="rId19"/>
    <p:sldId id="355" r:id="rId20"/>
    <p:sldId id="473" r:id="rId21"/>
    <p:sldId id="356" r:id="rId22"/>
    <p:sldId id="472" r:id="rId23"/>
    <p:sldId id="465" r:id="rId24"/>
    <p:sldId id="440" r:id="rId25"/>
    <p:sldId id="458" r:id="rId26"/>
    <p:sldId id="441" r:id="rId27"/>
    <p:sldId id="357" r:id="rId28"/>
    <p:sldId id="475" r:id="rId29"/>
    <p:sldId id="360" r:id="rId30"/>
    <p:sldId id="439" r:id="rId31"/>
    <p:sldId id="438" r:id="rId32"/>
    <p:sldId id="358" r:id="rId33"/>
    <p:sldId id="361" r:id="rId34"/>
    <p:sldId id="362" r:id="rId35"/>
    <p:sldId id="466" r:id="rId36"/>
    <p:sldId id="363" r:id="rId37"/>
    <p:sldId id="457" r:id="rId38"/>
    <p:sldId id="449" r:id="rId39"/>
    <p:sldId id="452" r:id="rId40"/>
    <p:sldId id="453" r:id="rId41"/>
    <p:sldId id="469" r:id="rId42"/>
    <p:sldId id="443" r:id="rId43"/>
    <p:sldId id="364" r:id="rId44"/>
    <p:sldId id="460" r:id="rId45"/>
    <p:sldId id="365" r:id="rId46"/>
    <p:sldId id="451" r:id="rId47"/>
    <p:sldId id="464" r:id="rId48"/>
    <p:sldId id="382" r:id="rId49"/>
    <p:sldId id="432" r:id="rId50"/>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pitchFamily="1"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 charset="0"/>
        <a:ea typeface="+mn-ea"/>
        <a:cs typeface="+mn-cs"/>
      </a:defRPr>
    </a:lvl5pPr>
    <a:lvl6pPr marL="2286000" algn="l" defTabSz="914400" rtl="0" eaLnBrk="1" latinLnBrk="0" hangingPunct="1">
      <a:defRPr sz="2400" kern="1200">
        <a:solidFill>
          <a:schemeClr val="tx1"/>
        </a:solidFill>
        <a:latin typeface="Times" pitchFamily="1" charset="0"/>
        <a:ea typeface="+mn-ea"/>
        <a:cs typeface="+mn-cs"/>
      </a:defRPr>
    </a:lvl6pPr>
    <a:lvl7pPr marL="2743200" algn="l" defTabSz="914400" rtl="0" eaLnBrk="1" latinLnBrk="0" hangingPunct="1">
      <a:defRPr sz="2400" kern="1200">
        <a:solidFill>
          <a:schemeClr val="tx1"/>
        </a:solidFill>
        <a:latin typeface="Times" pitchFamily="1" charset="0"/>
        <a:ea typeface="+mn-ea"/>
        <a:cs typeface="+mn-cs"/>
      </a:defRPr>
    </a:lvl7pPr>
    <a:lvl8pPr marL="3200400" algn="l" defTabSz="914400" rtl="0" eaLnBrk="1" latinLnBrk="0" hangingPunct="1">
      <a:defRPr sz="2400" kern="1200">
        <a:solidFill>
          <a:schemeClr val="tx1"/>
        </a:solidFill>
        <a:latin typeface="Times" pitchFamily="1" charset="0"/>
        <a:ea typeface="+mn-ea"/>
        <a:cs typeface="+mn-cs"/>
      </a:defRPr>
    </a:lvl8pPr>
    <a:lvl9pPr marL="3657600" algn="l" defTabSz="914400" rtl="0" eaLnBrk="1" latinLnBrk="0" hangingPunct="1">
      <a:defRPr sz="2400" kern="1200">
        <a:solidFill>
          <a:schemeClr val="tx1"/>
        </a:solidFill>
        <a:latin typeface="Times"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E"/>
    <a:srgbClr val="FFFF7A"/>
    <a:srgbClr val="0F117F"/>
    <a:srgbClr val="FF26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19" autoAdjust="0"/>
    <p:restoredTop sz="93910" autoAdjust="0"/>
  </p:normalViewPr>
  <p:slideViewPr>
    <p:cSldViewPr>
      <p:cViewPr>
        <p:scale>
          <a:sx n="76" d="100"/>
          <a:sy n="76" d="100"/>
        </p:scale>
        <p:origin x="-5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222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0353C2F-788D-4265-92F8-92A0D8085678}" type="slidenum">
              <a:rPr lang="en-US"/>
              <a:pPr>
                <a:defRPr/>
              </a:pPr>
              <a:t>‹#›</a:t>
            </a:fld>
            <a:endParaRPr lang="en-US"/>
          </a:p>
        </p:txBody>
      </p:sp>
    </p:spTree>
    <p:extLst>
      <p:ext uri="{BB962C8B-B14F-4D97-AF65-F5344CB8AC3E}">
        <p14:creationId xmlns:p14="http://schemas.microsoft.com/office/powerpoint/2010/main" val="1200214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558B68-604D-4796-B2E4-656FF8A66E81}" type="slidenum">
              <a:rPr lang="en-US"/>
              <a:pPr>
                <a:defRPr/>
              </a:pPr>
              <a:t>‹#›</a:t>
            </a:fld>
            <a:endParaRPr lang="en-US"/>
          </a:p>
        </p:txBody>
      </p:sp>
    </p:spTree>
    <p:extLst>
      <p:ext uri="{BB962C8B-B14F-4D97-AF65-F5344CB8AC3E}">
        <p14:creationId xmlns:p14="http://schemas.microsoft.com/office/powerpoint/2010/main" val="849883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567A97-DEE9-49DD-9C51-B54F0409E3A5}" type="slidenum">
              <a:rPr lang="en-US"/>
              <a:pPr>
                <a:defRPr/>
              </a:pPr>
              <a:t>‹#›</a:t>
            </a:fld>
            <a:endParaRPr lang="en-US"/>
          </a:p>
        </p:txBody>
      </p:sp>
    </p:spTree>
    <p:extLst>
      <p:ext uri="{BB962C8B-B14F-4D97-AF65-F5344CB8AC3E}">
        <p14:creationId xmlns:p14="http://schemas.microsoft.com/office/powerpoint/2010/main" val="21218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810AD1-9F2D-4797-AEFF-887E116EEFDB}" type="slidenum">
              <a:rPr lang="en-US"/>
              <a:pPr>
                <a:defRPr/>
              </a:pPr>
              <a:t>‹#›</a:t>
            </a:fld>
            <a:endParaRPr lang="en-US"/>
          </a:p>
        </p:txBody>
      </p:sp>
    </p:spTree>
    <p:extLst>
      <p:ext uri="{BB962C8B-B14F-4D97-AF65-F5344CB8AC3E}">
        <p14:creationId xmlns:p14="http://schemas.microsoft.com/office/powerpoint/2010/main" val="421873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4C2127-20BF-4071-BEE9-8CA88C8A73CD}" type="slidenum">
              <a:rPr lang="en-US"/>
              <a:pPr>
                <a:defRPr/>
              </a:pPr>
              <a:t>‹#›</a:t>
            </a:fld>
            <a:endParaRPr lang="en-US"/>
          </a:p>
        </p:txBody>
      </p:sp>
    </p:spTree>
    <p:extLst>
      <p:ext uri="{BB962C8B-B14F-4D97-AF65-F5344CB8AC3E}">
        <p14:creationId xmlns:p14="http://schemas.microsoft.com/office/powerpoint/2010/main" val="400143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A21CD8-563B-4DFF-AE56-BA0865AC2A27}" type="slidenum">
              <a:rPr lang="en-US"/>
              <a:pPr>
                <a:defRPr/>
              </a:pPr>
              <a:t>‹#›</a:t>
            </a:fld>
            <a:endParaRPr lang="en-US"/>
          </a:p>
        </p:txBody>
      </p:sp>
    </p:spTree>
    <p:extLst>
      <p:ext uri="{BB962C8B-B14F-4D97-AF65-F5344CB8AC3E}">
        <p14:creationId xmlns:p14="http://schemas.microsoft.com/office/powerpoint/2010/main" val="316187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F8BC39-E499-4072-B7AE-1EBFA042C732}" type="slidenum">
              <a:rPr lang="en-US"/>
              <a:pPr>
                <a:defRPr/>
              </a:pPr>
              <a:t>‹#›</a:t>
            </a:fld>
            <a:endParaRPr lang="en-US"/>
          </a:p>
        </p:txBody>
      </p:sp>
    </p:spTree>
    <p:extLst>
      <p:ext uri="{BB962C8B-B14F-4D97-AF65-F5344CB8AC3E}">
        <p14:creationId xmlns:p14="http://schemas.microsoft.com/office/powerpoint/2010/main" val="98221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F11D29-6F8A-46F9-8E16-3C4DD0BDFF30}" type="slidenum">
              <a:rPr lang="en-US"/>
              <a:pPr>
                <a:defRPr/>
              </a:pPr>
              <a:t>‹#›</a:t>
            </a:fld>
            <a:endParaRPr lang="en-US"/>
          </a:p>
        </p:txBody>
      </p:sp>
    </p:spTree>
    <p:extLst>
      <p:ext uri="{BB962C8B-B14F-4D97-AF65-F5344CB8AC3E}">
        <p14:creationId xmlns:p14="http://schemas.microsoft.com/office/powerpoint/2010/main" val="57968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3B1ADC-A63C-44ED-B91D-4B4FD7F20FA7}" type="slidenum">
              <a:rPr lang="en-US"/>
              <a:pPr>
                <a:defRPr/>
              </a:pPr>
              <a:t>‹#›</a:t>
            </a:fld>
            <a:endParaRPr lang="en-US"/>
          </a:p>
        </p:txBody>
      </p:sp>
    </p:spTree>
    <p:extLst>
      <p:ext uri="{BB962C8B-B14F-4D97-AF65-F5344CB8AC3E}">
        <p14:creationId xmlns:p14="http://schemas.microsoft.com/office/powerpoint/2010/main" val="1085831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199124-985F-4055-A28B-647763FAD00D}" type="slidenum">
              <a:rPr lang="en-US"/>
              <a:pPr>
                <a:defRPr/>
              </a:pPr>
              <a:t>‹#›</a:t>
            </a:fld>
            <a:endParaRPr lang="en-US"/>
          </a:p>
        </p:txBody>
      </p:sp>
    </p:spTree>
    <p:extLst>
      <p:ext uri="{BB962C8B-B14F-4D97-AF65-F5344CB8AC3E}">
        <p14:creationId xmlns:p14="http://schemas.microsoft.com/office/powerpoint/2010/main" val="3118937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DE99BF-B02E-41BA-9607-EA838F8A8189}" type="slidenum">
              <a:rPr lang="en-US"/>
              <a:pPr>
                <a:defRPr/>
              </a:pPr>
              <a:t>‹#›</a:t>
            </a:fld>
            <a:endParaRPr lang="en-US"/>
          </a:p>
        </p:txBody>
      </p:sp>
    </p:spTree>
    <p:extLst>
      <p:ext uri="{BB962C8B-B14F-4D97-AF65-F5344CB8AC3E}">
        <p14:creationId xmlns:p14="http://schemas.microsoft.com/office/powerpoint/2010/main" val="580326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9158B1-A99C-4B62-93CF-618FE3CB9D19}" type="slidenum">
              <a:rPr lang="en-US"/>
              <a:pPr>
                <a:defRPr/>
              </a:pPr>
              <a:t>‹#›</a:t>
            </a:fld>
            <a:endParaRPr lang="en-US"/>
          </a:p>
        </p:txBody>
      </p:sp>
    </p:spTree>
    <p:extLst>
      <p:ext uri="{BB962C8B-B14F-4D97-AF65-F5344CB8AC3E}">
        <p14:creationId xmlns:p14="http://schemas.microsoft.com/office/powerpoint/2010/main" val="174003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536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0387F10-0DD8-4BB5-B9D1-FCE0A56926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 charset="0"/>
        </a:defRPr>
      </a:lvl2pPr>
      <a:lvl3pPr algn="ctr" rtl="0" eaLnBrk="0" fontAlgn="base" hangingPunct="0">
        <a:spcBef>
          <a:spcPct val="0"/>
        </a:spcBef>
        <a:spcAft>
          <a:spcPct val="0"/>
        </a:spcAft>
        <a:defRPr sz="4400">
          <a:solidFill>
            <a:schemeClr val="tx2"/>
          </a:solidFill>
          <a:latin typeface="Times" pitchFamily="1" charset="0"/>
        </a:defRPr>
      </a:lvl3pPr>
      <a:lvl4pPr algn="ctr" rtl="0" eaLnBrk="0" fontAlgn="base" hangingPunct="0">
        <a:spcBef>
          <a:spcPct val="0"/>
        </a:spcBef>
        <a:spcAft>
          <a:spcPct val="0"/>
        </a:spcAft>
        <a:defRPr sz="4400">
          <a:solidFill>
            <a:schemeClr val="tx2"/>
          </a:solidFill>
          <a:latin typeface="Times" pitchFamily="1" charset="0"/>
        </a:defRPr>
      </a:lvl4pPr>
      <a:lvl5pPr algn="ctr" rtl="0" eaLnBrk="0" fontAlgn="base" hangingPunct="0">
        <a:spcBef>
          <a:spcPct val="0"/>
        </a:spcBef>
        <a:spcAft>
          <a:spcPct val="0"/>
        </a:spcAft>
        <a:defRPr sz="4400">
          <a:solidFill>
            <a:schemeClr val="tx2"/>
          </a:solidFill>
          <a:latin typeface="Times" pitchFamily="1" charset="0"/>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seigler@life.illinois.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2590800"/>
            <a:ext cx="8839200" cy="1143000"/>
          </a:xfrm>
        </p:spPr>
        <p:txBody>
          <a:bodyPr/>
          <a:lstStyle/>
          <a:p>
            <a:pPr eaLnBrk="1" hangingPunct="1"/>
            <a:r>
              <a:rPr lang="en-US" sz="3200" b="1" smtClean="0">
                <a:latin typeface="Arial" charset="0"/>
              </a:rPr>
              <a:t>Forage Crops</a:t>
            </a: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304800"/>
            <a:ext cx="7772400" cy="1143000"/>
          </a:xfrm>
        </p:spPr>
        <p:txBody>
          <a:bodyPr/>
          <a:lstStyle/>
          <a:p>
            <a:pPr eaLnBrk="1" hangingPunct="1"/>
            <a:r>
              <a:rPr lang="en-US" sz="3200" b="1" smtClean="0"/>
              <a:t>Nutrition</a:t>
            </a:r>
            <a:endParaRPr lang="en-US" smtClean="0"/>
          </a:p>
        </p:txBody>
      </p:sp>
      <p:sp>
        <p:nvSpPr>
          <p:cNvPr id="11267" name="Rectangle 3"/>
          <p:cNvSpPr>
            <a:spLocks noGrp="1" noChangeArrowheads="1"/>
          </p:cNvSpPr>
          <p:nvPr>
            <p:ph type="body" idx="1"/>
          </p:nvPr>
        </p:nvSpPr>
        <p:spPr>
          <a:xfrm>
            <a:off x="685800" y="1447800"/>
            <a:ext cx="7772400" cy="4953000"/>
          </a:xfrm>
        </p:spPr>
        <p:txBody>
          <a:bodyPr/>
          <a:lstStyle/>
          <a:p>
            <a:pPr eaLnBrk="1" hangingPunct="1">
              <a:lnSpc>
                <a:spcPct val="90000"/>
              </a:lnSpc>
            </a:pPr>
            <a:r>
              <a:rPr lang="en-US" sz="2800" smtClean="0">
                <a:solidFill>
                  <a:srgbClr val="000000"/>
                </a:solidFill>
                <a:latin typeface="Lucida Grande" pitchFamily="1" charset="0"/>
              </a:rPr>
              <a:t>Nutritionally, young grass is up to 20% dry weight protein. Usually about 10%.</a:t>
            </a:r>
          </a:p>
          <a:p>
            <a:pPr eaLnBrk="1" hangingPunct="1">
              <a:lnSpc>
                <a:spcPct val="90000"/>
              </a:lnSpc>
            </a:pPr>
            <a:r>
              <a:rPr lang="en-US" sz="2800" smtClean="0">
                <a:solidFill>
                  <a:srgbClr val="000000"/>
                </a:solidFill>
                <a:latin typeface="Lucida Grande" pitchFamily="1" charset="0"/>
              </a:rPr>
              <a:t>In the U.S., the value of forage crops is about $10 X 10</a:t>
            </a:r>
            <a:r>
              <a:rPr lang="en-US" sz="2800" baseline="30000" smtClean="0">
                <a:solidFill>
                  <a:srgbClr val="000000"/>
                </a:solidFill>
                <a:latin typeface="Lucida Grande" pitchFamily="1" charset="0"/>
              </a:rPr>
              <a:t>9</a:t>
            </a:r>
            <a:r>
              <a:rPr lang="en-US" sz="2800" smtClean="0">
                <a:solidFill>
                  <a:srgbClr val="000000"/>
                </a:solidFill>
                <a:latin typeface="Lucida Grande" pitchFamily="1" charset="0"/>
              </a:rPr>
              <a:t> per year.</a:t>
            </a:r>
          </a:p>
          <a:p>
            <a:pPr eaLnBrk="1" hangingPunct="1">
              <a:lnSpc>
                <a:spcPct val="90000"/>
              </a:lnSpc>
            </a:pPr>
            <a:r>
              <a:rPr lang="en-US" sz="2800" smtClean="0">
                <a:solidFill>
                  <a:srgbClr val="000000"/>
                </a:solidFill>
                <a:latin typeface="Lucida Grande" pitchFamily="1" charset="0"/>
              </a:rPr>
              <a:t>For most parts of the world, production figures are difficult to obtain as forage crops are often grown and consumed on the same farm. </a:t>
            </a:r>
          </a:p>
          <a:p>
            <a:pPr eaLnBrk="1" hangingPunct="1">
              <a:lnSpc>
                <a:spcPct val="90000"/>
              </a:lnSpc>
            </a:pPr>
            <a:r>
              <a:rPr lang="en-US" sz="2800" smtClean="0">
                <a:solidFill>
                  <a:srgbClr val="000000"/>
                </a:solidFill>
                <a:latin typeface="Lucida Grande" pitchFamily="1" charset="0"/>
              </a:rPr>
              <a:t>Only recently have people started to systematically fertilize, breed, and make hybrid forages.</a:t>
            </a:r>
          </a:p>
          <a:p>
            <a:pPr eaLnBrk="1" hangingPunct="1">
              <a:lnSpc>
                <a:spcPct val="90000"/>
              </a:lnSpc>
            </a:pPr>
            <a:endParaRPr lang="en-US" sz="28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685800" y="838200"/>
            <a:ext cx="7772400" cy="4648200"/>
          </a:xfrm>
        </p:spPr>
        <p:txBody>
          <a:bodyPr/>
          <a:lstStyle/>
          <a:p>
            <a:pPr eaLnBrk="1" hangingPunct="1">
              <a:lnSpc>
                <a:spcPct val="90000"/>
              </a:lnSpc>
            </a:pPr>
            <a:r>
              <a:rPr lang="en-US" sz="2800" smtClean="0">
                <a:solidFill>
                  <a:srgbClr val="000000"/>
                </a:solidFill>
                <a:latin typeface="Lucida Grande" pitchFamily="1" charset="0"/>
              </a:rPr>
              <a:t>Grasses and legumes often sown together.</a:t>
            </a:r>
          </a:p>
          <a:p>
            <a:pPr eaLnBrk="1" hangingPunct="1">
              <a:lnSpc>
                <a:spcPct val="90000"/>
              </a:lnSpc>
            </a:pPr>
            <a:r>
              <a:rPr lang="en-US" sz="2800" smtClean="0">
                <a:solidFill>
                  <a:srgbClr val="000000"/>
                </a:solidFill>
                <a:latin typeface="Lucida Grande" pitchFamily="1" charset="0"/>
              </a:rPr>
              <a:t>In temperate areas, millets, sudan grass, oats, rye, </a:t>
            </a:r>
            <a:r>
              <a:rPr lang="en-US" sz="2800" i="1" smtClean="0">
                <a:solidFill>
                  <a:srgbClr val="000000"/>
                </a:solidFill>
                <a:latin typeface="Lucida Grande" pitchFamily="1" charset="0"/>
              </a:rPr>
              <a:t>Trifolium</a:t>
            </a:r>
            <a:r>
              <a:rPr lang="en-US" sz="2800" smtClean="0">
                <a:solidFill>
                  <a:srgbClr val="000000"/>
                </a:solidFill>
                <a:latin typeface="Lucida Grande" pitchFamily="1" charset="0"/>
              </a:rPr>
              <a:t> </a:t>
            </a:r>
            <a:r>
              <a:rPr lang="en-US" sz="2800" i="1" smtClean="0">
                <a:solidFill>
                  <a:srgbClr val="000000"/>
                </a:solidFill>
                <a:latin typeface="Lucida Grande" pitchFamily="1" charset="0"/>
              </a:rPr>
              <a:t>subterraneum</a:t>
            </a:r>
            <a:r>
              <a:rPr lang="en-US" sz="2800" smtClean="0">
                <a:solidFill>
                  <a:srgbClr val="000000"/>
                </a:solidFill>
                <a:latin typeface="Lucida Grande" pitchFamily="1" charset="0"/>
              </a:rPr>
              <a:t>, </a:t>
            </a:r>
            <a:r>
              <a:rPr lang="en-US" sz="2800" i="1" smtClean="0">
                <a:solidFill>
                  <a:srgbClr val="000000"/>
                </a:solidFill>
                <a:latin typeface="Lucida Grande" pitchFamily="1" charset="0"/>
              </a:rPr>
              <a:t>Medicago sativa</a:t>
            </a:r>
            <a:r>
              <a:rPr lang="en-US" sz="2800" smtClean="0">
                <a:solidFill>
                  <a:srgbClr val="000000"/>
                </a:solidFill>
                <a:latin typeface="Lucida Grande" pitchFamily="1" charset="0"/>
              </a:rPr>
              <a:t>, and other legumes are widely cultivated.</a:t>
            </a:r>
          </a:p>
          <a:p>
            <a:pPr eaLnBrk="1" hangingPunct="1">
              <a:lnSpc>
                <a:spcPct val="90000"/>
              </a:lnSpc>
            </a:pPr>
            <a:r>
              <a:rPr lang="en-US" sz="2800" smtClean="0">
                <a:solidFill>
                  <a:srgbClr val="000000"/>
                </a:solidFill>
                <a:latin typeface="Lucida Grande" pitchFamily="1" charset="0"/>
              </a:rPr>
              <a:t>In cold areas of the world, harvested and preserved forage crops are essential in order to feed cattle and other livestock through long winters.</a:t>
            </a:r>
          </a:p>
          <a:p>
            <a:pPr eaLnBrk="1" hangingPunct="1">
              <a:lnSpc>
                <a:spcPct val="90000"/>
              </a:lnSpc>
              <a:buFontTx/>
              <a:buNone/>
            </a:pPr>
            <a:endParaRPr lang="en-US" sz="2800" smtClean="0">
              <a:solidFill>
                <a:srgbClr val="000000"/>
              </a:solidFill>
              <a:latin typeface="Lucida Grande" pitchFamily="1" charset="0"/>
            </a:endParaRPr>
          </a:p>
          <a:p>
            <a:pPr eaLnBrk="1" hangingPunct="1">
              <a:lnSpc>
                <a:spcPct val="90000"/>
              </a:lnSpc>
            </a:pPr>
            <a:endParaRPr lang="en-US" sz="2800" smtClean="0">
              <a:solidFill>
                <a:srgbClr val="000000"/>
              </a:solidFill>
              <a:latin typeface="Lucida Grande" pitchFamily="1" charset="0"/>
            </a:endParaRPr>
          </a:p>
          <a:p>
            <a:pPr eaLnBrk="1" hangingPunct="1">
              <a:lnSpc>
                <a:spcPct val="90000"/>
              </a:lnSpc>
            </a:pPr>
            <a:endParaRPr lang="en-US" sz="2800" smtClean="0">
              <a:solidFill>
                <a:srgbClr val="000000"/>
              </a:solidFill>
              <a:latin typeface="Lucida Grande" pitchFamily="1" charset="0"/>
            </a:endParaRPr>
          </a:p>
          <a:p>
            <a:pPr eaLnBrk="1" hangingPunct="1">
              <a:lnSpc>
                <a:spcPct val="90000"/>
              </a:lnSpc>
            </a:pPr>
            <a:endParaRPr lang="en-US" sz="28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200" b="1" smtClean="0"/>
              <a:t>Cereal grains and root crops</a:t>
            </a:r>
          </a:p>
        </p:txBody>
      </p:sp>
      <p:sp>
        <p:nvSpPr>
          <p:cNvPr id="13315" name="Rectangle 3"/>
          <p:cNvSpPr>
            <a:spLocks noGrp="1" noChangeArrowheads="1"/>
          </p:cNvSpPr>
          <p:nvPr>
            <p:ph type="body" idx="1"/>
          </p:nvPr>
        </p:nvSpPr>
        <p:spPr/>
        <p:txBody>
          <a:bodyPr/>
          <a:lstStyle/>
          <a:p>
            <a:pPr eaLnBrk="1" hangingPunct="1"/>
            <a:r>
              <a:rPr lang="en-US" smtClean="0">
                <a:solidFill>
                  <a:srgbClr val="000000"/>
                </a:solidFill>
                <a:latin typeface="Lucida Grande" pitchFamily="1" charset="0"/>
              </a:rPr>
              <a:t>All common cereal grains are used to feed livestock as well as humans.</a:t>
            </a:r>
          </a:p>
          <a:p>
            <a:pPr eaLnBrk="1" hangingPunct="1"/>
            <a:r>
              <a:rPr lang="en-US" smtClean="0">
                <a:solidFill>
                  <a:srgbClr val="000000"/>
                </a:solidFill>
                <a:latin typeface="Lucida Grande" pitchFamily="1" charset="0"/>
              </a:rPr>
              <a:t>In Europe and Asia, many root crops such as beets, turnips and potatoes are also used to feed animals.</a:t>
            </a:r>
          </a:p>
          <a:p>
            <a:pPr eaLnBrk="1" hangingPunct="1"/>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562600" y="5181600"/>
            <a:ext cx="3048000" cy="1143000"/>
          </a:xfrm>
        </p:spPr>
        <p:txBody>
          <a:bodyPr/>
          <a:lstStyle/>
          <a:p>
            <a:pPr eaLnBrk="1" hangingPunct="1"/>
            <a:r>
              <a:rPr lang="en-US" sz="2800" b="1" i="1" smtClean="0"/>
              <a:t>Sorghum bicolor</a:t>
            </a:r>
            <a:r>
              <a:rPr lang="en-US" sz="2800" b="1" smtClean="0"/>
              <a:t>, grain sorghum</a:t>
            </a:r>
            <a:endParaRPr lang="en-US" sz="2800" b="1" i="1" smtClean="0"/>
          </a:p>
        </p:txBody>
      </p:sp>
      <p:pic>
        <p:nvPicPr>
          <p:cNvPr id="143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76200"/>
            <a:ext cx="7772400" cy="609600"/>
          </a:xfrm>
        </p:spPr>
        <p:txBody>
          <a:bodyPr/>
          <a:lstStyle/>
          <a:p>
            <a:pPr eaLnBrk="1" hangingPunct="1"/>
            <a:r>
              <a:rPr lang="en-US" sz="2800" b="1" i="1" smtClean="0"/>
              <a:t>Sorghum bicolor</a:t>
            </a:r>
            <a:r>
              <a:rPr lang="en-US" sz="2800" b="1" smtClean="0"/>
              <a:t>, cane sorghum</a:t>
            </a:r>
            <a:endParaRPr lang="en-US" sz="2800" b="1" i="1" smtClean="0"/>
          </a:p>
        </p:txBody>
      </p:sp>
      <p:pic>
        <p:nvPicPr>
          <p:cNvPr id="153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3820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5"/>
          <p:cNvSpPr txBox="1">
            <a:spLocks noChangeArrowheads="1"/>
          </p:cNvSpPr>
          <p:nvPr/>
        </p:nvSpPr>
        <p:spPr bwMode="auto">
          <a:xfrm>
            <a:off x="6338888" y="6477000"/>
            <a:ext cx="2425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algn="ctr" eaLnBrk="0" fontAlgn="base" hangingPunct="0">
              <a:spcBef>
                <a:spcPct val="0"/>
              </a:spcBef>
              <a:spcAft>
                <a:spcPct val="0"/>
              </a:spcAft>
              <a:defRPr sz="2400">
                <a:solidFill>
                  <a:schemeClr val="tx1"/>
                </a:solidFill>
                <a:latin typeface="Times" pitchFamily="1" charset="0"/>
              </a:defRPr>
            </a:lvl6pPr>
            <a:lvl7pPr marL="2971800" indent="-228600" algn="ctr" eaLnBrk="0" fontAlgn="base" hangingPunct="0">
              <a:spcBef>
                <a:spcPct val="0"/>
              </a:spcBef>
              <a:spcAft>
                <a:spcPct val="0"/>
              </a:spcAft>
              <a:defRPr sz="2400">
                <a:solidFill>
                  <a:schemeClr val="tx1"/>
                </a:solidFill>
                <a:latin typeface="Times" pitchFamily="1" charset="0"/>
              </a:defRPr>
            </a:lvl7pPr>
            <a:lvl8pPr marL="3429000" indent="-228600" algn="ctr" eaLnBrk="0" fontAlgn="base" hangingPunct="0">
              <a:spcBef>
                <a:spcPct val="0"/>
              </a:spcBef>
              <a:spcAft>
                <a:spcPct val="0"/>
              </a:spcAft>
              <a:defRPr sz="2400">
                <a:solidFill>
                  <a:schemeClr val="tx1"/>
                </a:solidFill>
                <a:latin typeface="Times" pitchFamily="1" charset="0"/>
              </a:defRPr>
            </a:lvl8pPr>
            <a:lvl9pPr marL="3886200" indent="-228600" algn="ctr" eaLnBrk="0" fontAlgn="base" hangingPunct="0">
              <a:spcBef>
                <a:spcPct val="0"/>
              </a:spcBef>
              <a:spcAft>
                <a:spcPct val="0"/>
              </a:spcAft>
              <a:defRPr sz="2400">
                <a:solidFill>
                  <a:schemeClr val="tx1"/>
                </a:solidFill>
                <a:latin typeface="Times" pitchFamily="1" charset="0"/>
              </a:defRPr>
            </a:lvl9pPr>
          </a:lstStyle>
          <a:p>
            <a:r>
              <a:rPr lang="en-US" sz="1400"/>
              <a:t>Carolina Biological Supply Co.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
            <a:ext cx="7772400" cy="762000"/>
          </a:xfrm>
        </p:spPr>
        <p:txBody>
          <a:bodyPr/>
          <a:lstStyle/>
          <a:p>
            <a:pPr eaLnBrk="1" hangingPunct="1"/>
            <a:r>
              <a:rPr lang="en-US" sz="2800" b="1" smtClean="0"/>
              <a:t>Johnson grass</a:t>
            </a:r>
            <a:r>
              <a:rPr lang="en-US" sz="2800" b="1" i="1" smtClean="0"/>
              <a:t>, Sorghum halepense</a:t>
            </a:r>
            <a:endParaRPr lang="en-US" sz="2800" b="1" smtClean="0"/>
          </a:p>
        </p:txBody>
      </p:sp>
      <p:pic>
        <p:nvPicPr>
          <p:cNvPr id="163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1014413"/>
            <a:ext cx="8231187"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4419600"/>
            <a:ext cx="4343400" cy="1143000"/>
          </a:xfrm>
        </p:spPr>
        <p:txBody>
          <a:bodyPr/>
          <a:lstStyle/>
          <a:p>
            <a:pPr eaLnBrk="1" hangingPunct="1"/>
            <a:r>
              <a:rPr lang="en-US" sz="2800" b="1" smtClean="0"/>
              <a:t>Straw in the Central Valley, California</a:t>
            </a:r>
          </a:p>
        </p:txBody>
      </p:sp>
      <p:pic>
        <p:nvPicPr>
          <p:cNvPr id="174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102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606800"/>
            <a:ext cx="48768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362200" y="304800"/>
            <a:ext cx="4114800" cy="762000"/>
          </a:xfrm>
        </p:spPr>
        <p:txBody>
          <a:bodyPr/>
          <a:lstStyle/>
          <a:p>
            <a:pPr eaLnBrk="1" hangingPunct="1"/>
            <a:r>
              <a:rPr lang="en-US" sz="3200" b="1" smtClean="0"/>
              <a:t>Hay and ensilage</a:t>
            </a:r>
          </a:p>
        </p:txBody>
      </p:sp>
      <p:sp>
        <p:nvSpPr>
          <p:cNvPr id="18435" name="Rectangle 3"/>
          <p:cNvSpPr>
            <a:spLocks noGrp="1" noChangeArrowheads="1"/>
          </p:cNvSpPr>
          <p:nvPr>
            <p:ph type="body" idx="1"/>
          </p:nvPr>
        </p:nvSpPr>
        <p:spPr>
          <a:xfrm>
            <a:off x="685800" y="1371600"/>
            <a:ext cx="7772400" cy="4800600"/>
          </a:xfrm>
        </p:spPr>
        <p:txBody>
          <a:bodyPr/>
          <a:lstStyle/>
          <a:p>
            <a:pPr eaLnBrk="1" hangingPunct="1">
              <a:lnSpc>
                <a:spcPct val="90000"/>
              </a:lnSpc>
            </a:pPr>
            <a:r>
              <a:rPr lang="en-US" sz="2800" smtClean="0">
                <a:solidFill>
                  <a:srgbClr val="000000"/>
                </a:solidFill>
                <a:latin typeface="Lucida Grande" pitchFamily="1" charset="0"/>
              </a:rPr>
              <a:t>Forage crops may be used directly or made into hay or into silage.</a:t>
            </a:r>
          </a:p>
          <a:p>
            <a:pPr eaLnBrk="1" hangingPunct="1">
              <a:lnSpc>
                <a:spcPct val="90000"/>
              </a:lnSpc>
            </a:pPr>
            <a:r>
              <a:rPr lang="en-US" sz="2800" smtClean="0">
                <a:solidFill>
                  <a:srgbClr val="000000"/>
                </a:solidFill>
                <a:latin typeface="Lucida Grande" pitchFamily="1" charset="0"/>
              </a:rPr>
              <a:t>Hay produced by reducing the moisture content of fresh plant material 15% water or less.</a:t>
            </a:r>
          </a:p>
          <a:p>
            <a:pPr eaLnBrk="1" hangingPunct="1">
              <a:lnSpc>
                <a:spcPct val="90000"/>
              </a:lnSpc>
            </a:pPr>
            <a:r>
              <a:rPr lang="en-US" sz="2800" smtClean="0">
                <a:solidFill>
                  <a:srgbClr val="000000"/>
                </a:solidFill>
                <a:latin typeface="Lucida Grande" pitchFamily="1" charset="0"/>
              </a:rPr>
              <a:t>Hay quality is determined by what species are involved, the amount of leaf material in comparison to stem material, the time the forage was harvested, and the amount of weathering and handling the material has undergone.</a:t>
            </a:r>
          </a:p>
          <a:p>
            <a:pPr eaLnBrk="1" hangingPunct="1">
              <a:lnSpc>
                <a:spcPct val="90000"/>
              </a:lnSpc>
            </a:pPr>
            <a:endParaRPr lang="en-US" sz="28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4800"/>
            <a:ext cx="7772400" cy="533400"/>
          </a:xfrm>
        </p:spPr>
        <p:txBody>
          <a:bodyPr/>
          <a:lstStyle/>
          <a:p>
            <a:pPr eaLnBrk="1" hangingPunct="1"/>
            <a:r>
              <a:rPr lang="en-US" sz="2800" b="1" smtClean="0"/>
              <a:t>Hay production in Central Illinois</a:t>
            </a:r>
          </a:p>
        </p:txBody>
      </p:sp>
      <p:pic>
        <p:nvPicPr>
          <p:cNvPr id="194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0013"/>
            <a:ext cx="3657600" cy="548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200400"/>
            <a:ext cx="5486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200" b="1" smtClean="0">
                <a:solidFill>
                  <a:srgbClr val="000000"/>
                </a:solidFill>
                <a:latin typeface="Lucida Grande" pitchFamily="1" charset="0"/>
              </a:rPr>
              <a:t>Ensilage</a:t>
            </a:r>
            <a:endParaRPr lang="en-US" smtClean="0">
              <a:solidFill>
                <a:srgbClr val="000000"/>
              </a:solidFill>
              <a:latin typeface="Lucida Grande" pitchFamily="1" charset="0"/>
            </a:endParaRPr>
          </a:p>
        </p:txBody>
      </p:sp>
      <p:sp>
        <p:nvSpPr>
          <p:cNvPr id="20483" name="Rectangle 3"/>
          <p:cNvSpPr>
            <a:spLocks noGrp="1" noChangeArrowheads="1"/>
          </p:cNvSpPr>
          <p:nvPr>
            <p:ph type="body" idx="1"/>
          </p:nvPr>
        </p:nvSpPr>
        <p:spPr>
          <a:xfrm>
            <a:off x="457200" y="1981200"/>
            <a:ext cx="8458200" cy="2971800"/>
          </a:xfrm>
        </p:spPr>
        <p:txBody>
          <a:bodyPr/>
          <a:lstStyle/>
          <a:p>
            <a:pPr eaLnBrk="1" hangingPunct="1">
              <a:lnSpc>
                <a:spcPct val="90000"/>
              </a:lnSpc>
            </a:pPr>
            <a:r>
              <a:rPr lang="en-US" sz="2800" smtClean="0">
                <a:solidFill>
                  <a:srgbClr val="000000"/>
                </a:solidFill>
                <a:latin typeface="Lucida Grande" pitchFamily="1" charset="0"/>
              </a:rPr>
              <a:t>Ensilage is made by anaerobic fermentation of undried forage or the stalks of corn or sorghum. </a:t>
            </a:r>
          </a:p>
          <a:p>
            <a:pPr eaLnBrk="1" hangingPunct="1">
              <a:lnSpc>
                <a:spcPct val="90000"/>
              </a:lnSpc>
            </a:pPr>
            <a:r>
              <a:rPr lang="en-US" sz="2800" smtClean="0">
                <a:solidFill>
                  <a:srgbClr val="000000"/>
                </a:solidFill>
                <a:latin typeface="Lucida Grande" pitchFamily="1" charset="0"/>
              </a:rPr>
              <a:t>Ensilage is rich in water.</a:t>
            </a:r>
          </a:p>
          <a:p>
            <a:pPr eaLnBrk="1" hangingPunct="1">
              <a:lnSpc>
                <a:spcPct val="90000"/>
              </a:lnSpc>
            </a:pPr>
            <a:r>
              <a:rPr lang="en-US" sz="2800" smtClean="0">
                <a:solidFill>
                  <a:srgbClr val="000000"/>
                </a:solidFill>
                <a:latin typeface="Lucida Grande" pitchFamily="1" charset="0"/>
              </a:rPr>
              <a:t>During fermentation, the acid content rises and preserves the plant material.</a:t>
            </a:r>
          </a:p>
          <a:p>
            <a:pPr eaLnBrk="1" hangingPunct="1">
              <a:lnSpc>
                <a:spcPct val="90000"/>
              </a:lnSpc>
            </a:pPr>
            <a:endParaRPr lang="en-US" sz="2800" smtClean="0">
              <a:solidFill>
                <a:srgbClr val="000000"/>
              </a:solidFill>
              <a:latin typeface="Lucida Grande" pitchFamily="1" charset="0"/>
            </a:endParaRPr>
          </a:p>
          <a:p>
            <a:pPr eaLnBrk="1" hangingPunct="1">
              <a:lnSpc>
                <a:spcPct val="90000"/>
              </a:lnSpc>
            </a:pPr>
            <a:endParaRPr lang="en-US" sz="28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38200" y="1752600"/>
            <a:ext cx="7469188" cy="4114800"/>
          </a:xfrm>
        </p:spPr>
        <p:txBody>
          <a:bodyPr/>
          <a:lstStyle/>
          <a:p>
            <a:pPr eaLnBrk="1" hangingPunct="1"/>
            <a:r>
              <a:rPr lang="en-US" sz="3200" smtClean="0">
                <a:latin typeface="Arial" charset="0"/>
              </a:rPr>
              <a:t>David S. Seigler </a:t>
            </a:r>
            <a:br>
              <a:rPr lang="en-US" sz="3200" smtClean="0">
                <a:latin typeface="Arial" charset="0"/>
              </a:rPr>
            </a:br>
            <a:r>
              <a:rPr lang="en-US" sz="3200" smtClean="0">
                <a:latin typeface="Arial" charset="0"/>
              </a:rPr>
              <a:t>Department of Plant Biology</a:t>
            </a:r>
            <a:br>
              <a:rPr lang="en-US" sz="3200" smtClean="0">
                <a:latin typeface="Arial" charset="0"/>
              </a:rPr>
            </a:br>
            <a:r>
              <a:rPr lang="en-US" sz="3200" smtClean="0">
                <a:latin typeface="Arial" charset="0"/>
              </a:rPr>
              <a:t>University of Illinois</a:t>
            </a:r>
            <a:br>
              <a:rPr lang="en-US" sz="3200" smtClean="0">
                <a:latin typeface="Arial" charset="0"/>
              </a:rPr>
            </a:br>
            <a:r>
              <a:rPr lang="en-US" sz="3200" smtClean="0">
                <a:latin typeface="Arial" charset="0"/>
              </a:rPr>
              <a:t>Urbana, Illinois 61801  USA</a:t>
            </a:r>
            <a:br>
              <a:rPr lang="en-US" sz="3200" smtClean="0">
                <a:latin typeface="Arial" charset="0"/>
              </a:rPr>
            </a:br>
            <a:r>
              <a:rPr lang="en-US" sz="3200" smtClean="0">
                <a:latin typeface="Arial" charset="0"/>
              </a:rPr>
              <a:t/>
            </a:r>
            <a:br>
              <a:rPr lang="en-US" sz="3200" smtClean="0">
                <a:latin typeface="Arial" charset="0"/>
              </a:rPr>
            </a:br>
            <a:r>
              <a:rPr lang="en-US" sz="3200" smtClean="0">
                <a:latin typeface="Arial" charset="0"/>
                <a:hlinkClick r:id="rId2"/>
              </a:rPr>
              <a:t>seigler@life.illinois.edu</a:t>
            </a:r>
            <a:r>
              <a:rPr lang="en-US" sz="3200" smtClean="0">
                <a:latin typeface="Arial" charset="0"/>
              </a:rPr>
              <a:t/>
            </a:r>
            <a:br>
              <a:rPr lang="en-US" sz="3200" smtClean="0">
                <a:latin typeface="Arial" charset="0"/>
              </a:rPr>
            </a:br>
            <a:r>
              <a:rPr lang="en-US" sz="3200" smtClean="0">
                <a:latin typeface="Arial" charset="0"/>
              </a:rPr>
              <a:t>http://www.life.illinois.edu/seigler</a:t>
            </a:r>
            <a:endParaRPr lang="en-US" smtClean="0"/>
          </a:p>
        </p:txBody>
      </p:sp>
      <p:sp>
        <p:nvSpPr>
          <p:cNvPr id="3075" name="Rectangle 3"/>
          <p:cNvSpPr>
            <a:spLocks noChangeArrowheads="1"/>
          </p:cNvSpPr>
          <p:nvPr/>
        </p:nvSpPr>
        <p:spPr bwMode="auto">
          <a:xfrm>
            <a:off x="254000" y="-228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609600"/>
            <a:ext cx="4953000" cy="1143000"/>
          </a:xfrm>
        </p:spPr>
        <p:txBody>
          <a:bodyPr/>
          <a:lstStyle/>
          <a:p>
            <a:pPr eaLnBrk="1" hangingPunct="1"/>
            <a:r>
              <a:rPr lang="en-US" sz="3200" b="1" smtClean="0"/>
              <a:t>Ensilage and silos</a:t>
            </a:r>
            <a:endParaRPr lang="en-US" smtClean="0"/>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2514600"/>
            <a:ext cx="341471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276600"/>
            <a:ext cx="2667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0"/>
            <a:ext cx="2667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514600"/>
            <a:ext cx="3048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838200"/>
            <a:ext cx="7772400" cy="1143000"/>
          </a:xfrm>
        </p:spPr>
        <p:txBody>
          <a:bodyPr/>
          <a:lstStyle/>
          <a:p>
            <a:pPr eaLnBrk="1" hangingPunct="1"/>
            <a:r>
              <a:rPr lang="en-US" sz="3200" b="1" smtClean="0"/>
              <a:t>Cultivated forage crops</a:t>
            </a:r>
            <a:endParaRPr lang="en-US" smtClean="0"/>
          </a:p>
        </p:txBody>
      </p:sp>
      <p:sp>
        <p:nvSpPr>
          <p:cNvPr id="22531" name="Rectangle 3"/>
          <p:cNvSpPr>
            <a:spLocks noGrp="1" noChangeArrowheads="1"/>
          </p:cNvSpPr>
          <p:nvPr>
            <p:ph type="body" idx="1"/>
          </p:nvPr>
        </p:nvSpPr>
        <p:spPr>
          <a:xfrm>
            <a:off x="762000" y="2286000"/>
            <a:ext cx="7772400" cy="3505200"/>
          </a:xfrm>
        </p:spPr>
        <p:txBody>
          <a:bodyPr/>
          <a:lstStyle/>
          <a:p>
            <a:pPr eaLnBrk="1" hangingPunct="1"/>
            <a:r>
              <a:rPr lang="en-US" smtClean="0">
                <a:solidFill>
                  <a:srgbClr val="000000"/>
                </a:solidFill>
                <a:latin typeface="Lucida Grande" pitchFamily="1" charset="0"/>
              </a:rPr>
              <a:t>Most cultivated forage crops from Europe or Asia.</a:t>
            </a:r>
          </a:p>
          <a:p>
            <a:pPr eaLnBrk="1" hangingPunct="1"/>
            <a:r>
              <a:rPr lang="en-US" smtClean="0">
                <a:solidFill>
                  <a:srgbClr val="000000"/>
                </a:solidFill>
                <a:latin typeface="Lucida Grande" pitchFamily="1" charset="0"/>
              </a:rPr>
              <a:t>Most forage crops perennials, but some are annuals.</a:t>
            </a:r>
          </a:p>
          <a:p>
            <a:pPr eaLnBrk="1" hangingPunct="1"/>
            <a:r>
              <a:rPr lang="en-US" smtClean="0">
                <a:solidFill>
                  <a:srgbClr val="000000"/>
                </a:solidFill>
                <a:latin typeface="Lucida Grande" pitchFamily="1" charset="0"/>
              </a:rPr>
              <a:t>Pg. 135. Major forage grasses.</a:t>
            </a:r>
          </a:p>
          <a:p>
            <a:pPr eaLnBrk="1" hangingPunct="1"/>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838200"/>
            <a:ext cx="7772400" cy="1143000"/>
          </a:xfrm>
        </p:spPr>
        <p:txBody>
          <a:bodyPr/>
          <a:lstStyle/>
          <a:p>
            <a:pPr eaLnBrk="1" hangingPunct="1"/>
            <a:r>
              <a:rPr lang="en-US" sz="3200" b="1" smtClean="0"/>
              <a:t>Grasses, Poaceae or Gramineae</a:t>
            </a:r>
            <a:endParaRPr lang="en-US" sz="2800" b="1" smtClean="0"/>
          </a:p>
        </p:txBody>
      </p:sp>
      <p:sp>
        <p:nvSpPr>
          <p:cNvPr id="23555" name="Rectangle 3"/>
          <p:cNvSpPr>
            <a:spLocks noGrp="1" noChangeArrowheads="1"/>
          </p:cNvSpPr>
          <p:nvPr>
            <p:ph type="body" idx="1"/>
          </p:nvPr>
        </p:nvSpPr>
        <p:spPr>
          <a:xfrm>
            <a:off x="685800" y="2362200"/>
            <a:ext cx="7772400" cy="2971800"/>
          </a:xfrm>
        </p:spPr>
        <p:txBody>
          <a:bodyPr/>
          <a:lstStyle/>
          <a:p>
            <a:pPr eaLnBrk="1" hangingPunct="1"/>
            <a:r>
              <a:rPr lang="en-US" smtClean="0"/>
              <a:t>Many native and introduced grasses used for pasturage.</a:t>
            </a:r>
          </a:p>
          <a:p>
            <a:pPr eaLnBrk="1" hangingPunct="1"/>
            <a:r>
              <a:rPr lang="en-US" smtClean="0"/>
              <a:t>Some are cultivated and improved through breeding.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609600"/>
            <a:ext cx="4038600" cy="1143000"/>
          </a:xfrm>
        </p:spPr>
        <p:txBody>
          <a:bodyPr/>
          <a:lstStyle/>
          <a:p>
            <a:pPr eaLnBrk="1" hangingPunct="1"/>
            <a:r>
              <a:rPr lang="en-US" sz="2800" b="1" smtClean="0"/>
              <a:t>Timothy</a:t>
            </a:r>
            <a:r>
              <a:rPr lang="en-US" sz="2800" b="1" i="1" smtClean="0"/>
              <a:t>, Phleum pratense</a:t>
            </a:r>
            <a:endParaRPr lang="en-US" sz="2800" b="1" smtClean="0"/>
          </a:p>
        </p:txBody>
      </p:sp>
      <p:pic>
        <p:nvPicPr>
          <p:cNvPr id="245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588" y="0"/>
            <a:ext cx="4443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6"/>
          <p:cNvSpPr txBox="1">
            <a:spLocks noChangeArrowheads="1"/>
          </p:cNvSpPr>
          <p:nvPr/>
        </p:nvSpPr>
        <p:spPr bwMode="auto">
          <a:xfrm>
            <a:off x="111125" y="5972175"/>
            <a:ext cx="43846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algn="ctr" eaLnBrk="0" fontAlgn="base" hangingPunct="0">
              <a:spcBef>
                <a:spcPct val="0"/>
              </a:spcBef>
              <a:spcAft>
                <a:spcPct val="0"/>
              </a:spcAft>
              <a:defRPr sz="2400">
                <a:solidFill>
                  <a:schemeClr val="tx1"/>
                </a:solidFill>
                <a:latin typeface="Times" pitchFamily="1" charset="0"/>
              </a:defRPr>
            </a:lvl6pPr>
            <a:lvl7pPr marL="2971800" indent="-228600" algn="ctr" eaLnBrk="0" fontAlgn="base" hangingPunct="0">
              <a:spcBef>
                <a:spcPct val="0"/>
              </a:spcBef>
              <a:spcAft>
                <a:spcPct val="0"/>
              </a:spcAft>
              <a:defRPr sz="2400">
                <a:solidFill>
                  <a:schemeClr val="tx1"/>
                </a:solidFill>
                <a:latin typeface="Times" pitchFamily="1" charset="0"/>
              </a:defRPr>
            </a:lvl7pPr>
            <a:lvl8pPr marL="3429000" indent="-228600" algn="ctr" eaLnBrk="0" fontAlgn="base" hangingPunct="0">
              <a:spcBef>
                <a:spcPct val="0"/>
              </a:spcBef>
              <a:spcAft>
                <a:spcPct val="0"/>
              </a:spcAft>
              <a:defRPr sz="2400">
                <a:solidFill>
                  <a:schemeClr val="tx1"/>
                </a:solidFill>
                <a:latin typeface="Times" pitchFamily="1" charset="0"/>
              </a:defRPr>
            </a:lvl8pPr>
            <a:lvl9pPr marL="3886200" indent="-228600" algn="ctr" eaLnBrk="0" fontAlgn="base" hangingPunct="0">
              <a:spcBef>
                <a:spcPct val="0"/>
              </a:spcBef>
              <a:spcAft>
                <a:spcPct val="0"/>
              </a:spcAft>
              <a:defRPr sz="2400">
                <a:solidFill>
                  <a:schemeClr val="tx1"/>
                </a:solidFill>
                <a:latin typeface="Times" pitchFamily="1" charset="0"/>
              </a:defRPr>
            </a:lvl9pPr>
          </a:lstStyle>
          <a:p>
            <a:r>
              <a:rPr lang="en-US" sz="1600"/>
              <a:t>Introduced Grasses and Legumes, Sect. 6, Pasture and Range Plants, Phillips Petroleum Co., 1960.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0" y="609600"/>
            <a:ext cx="3886200" cy="1143000"/>
          </a:xfrm>
        </p:spPr>
        <p:txBody>
          <a:bodyPr/>
          <a:lstStyle/>
          <a:p>
            <a:pPr eaLnBrk="1" hangingPunct="1"/>
            <a:r>
              <a:rPr lang="en-US" sz="2800" b="1" i="1" smtClean="0"/>
              <a:t>Bouteloua curtipendula, </a:t>
            </a:r>
            <a:r>
              <a:rPr lang="en-US" sz="2800" b="1" smtClean="0"/>
              <a:t/>
            </a:r>
            <a:br>
              <a:rPr lang="en-US" sz="2800" b="1" smtClean="0"/>
            </a:br>
            <a:r>
              <a:rPr lang="en-US" sz="2800" b="1" smtClean="0"/>
              <a:t>side oats grama</a:t>
            </a:r>
            <a:endParaRPr lang="en-US" sz="2800" b="1" i="1" smtClean="0"/>
          </a:p>
        </p:txBody>
      </p:sp>
      <p:pic>
        <p:nvPicPr>
          <p:cNvPr id="256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0013"/>
            <a:ext cx="3606800" cy="548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5"/>
          <p:cNvSpPr txBox="1">
            <a:spLocks noChangeArrowheads="1"/>
          </p:cNvSpPr>
          <p:nvPr/>
        </p:nvSpPr>
        <p:spPr bwMode="auto">
          <a:xfrm>
            <a:off x="4191000" y="5943600"/>
            <a:ext cx="43846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algn="ctr" eaLnBrk="0" fontAlgn="base" hangingPunct="0">
              <a:spcBef>
                <a:spcPct val="0"/>
              </a:spcBef>
              <a:spcAft>
                <a:spcPct val="0"/>
              </a:spcAft>
              <a:defRPr sz="2400">
                <a:solidFill>
                  <a:schemeClr val="tx1"/>
                </a:solidFill>
                <a:latin typeface="Times" pitchFamily="1" charset="0"/>
              </a:defRPr>
            </a:lvl6pPr>
            <a:lvl7pPr marL="2971800" indent="-228600" algn="ctr" eaLnBrk="0" fontAlgn="base" hangingPunct="0">
              <a:spcBef>
                <a:spcPct val="0"/>
              </a:spcBef>
              <a:spcAft>
                <a:spcPct val="0"/>
              </a:spcAft>
              <a:defRPr sz="2400">
                <a:solidFill>
                  <a:schemeClr val="tx1"/>
                </a:solidFill>
                <a:latin typeface="Times" pitchFamily="1" charset="0"/>
              </a:defRPr>
            </a:lvl7pPr>
            <a:lvl8pPr marL="3429000" indent="-228600" algn="ctr" eaLnBrk="0" fontAlgn="base" hangingPunct="0">
              <a:spcBef>
                <a:spcPct val="0"/>
              </a:spcBef>
              <a:spcAft>
                <a:spcPct val="0"/>
              </a:spcAft>
              <a:defRPr sz="2400">
                <a:solidFill>
                  <a:schemeClr val="tx1"/>
                </a:solidFill>
                <a:latin typeface="Times" pitchFamily="1" charset="0"/>
              </a:defRPr>
            </a:lvl8pPr>
            <a:lvl9pPr marL="3886200" indent="-228600" algn="ctr" eaLnBrk="0" fontAlgn="base" hangingPunct="0">
              <a:spcBef>
                <a:spcPct val="0"/>
              </a:spcBef>
              <a:spcAft>
                <a:spcPct val="0"/>
              </a:spcAft>
              <a:defRPr sz="2400">
                <a:solidFill>
                  <a:schemeClr val="tx1"/>
                </a:solidFill>
                <a:latin typeface="Times" pitchFamily="1" charset="0"/>
              </a:defRPr>
            </a:lvl9pPr>
          </a:lstStyle>
          <a:p>
            <a:r>
              <a:rPr lang="en-US" sz="1600"/>
              <a:t>Introduced Grasses and Legumes, Sect. 1, Pasture and Range Plants, Phillips Petroleum Co., 1960.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609600"/>
            <a:ext cx="3429000" cy="762000"/>
          </a:xfrm>
        </p:spPr>
        <p:txBody>
          <a:bodyPr/>
          <a:lstStyle/>
          <a:p>
            <a:pPr eaLnBrk="1" hangingPunct="1"/>
            <a:r>
              <a:rPr lang="en-US" sz="2800" b="1" i="1" smtClean="0"/>
              <a:t>Dactylis glomeratus</a:t>
            </a:r>
            <a:r>
              <a:rPr lang="en-US" sz="2800" b="1" smtClean="0"/>
              <a:t>, orchard grass</a:t>
            </a:r>
            <a:endParaRPr lang="en-US" sz="2800" b="1" i="1" smtClean="0"/>
          </a:p>
        </p:txBody>
      </p:sp>
      <p:pic>
        <p:nvPicPr>
          <p:cNvPr id="266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588" y="0"/>
            <a:ext cx="4570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48200" y="5562600"/>
            <a:ext cx="4343400" cy="1143000"/>
          </a:xfrm>
        </p:spPr>
        <p:txBody>
          <a:bodyPr/>
          <a:lstStyle/>
          <a:p>
            <a:pPr eaLnBrk="1" hangingPunct="1"/>
            <a:r>
              <a:rPr lang="en-US" sz="2800" b="1" i="1" smtClean="0"/>
              <a:t>Buchloe dactyloides</a:t>
            </a:r>
            <a:r>
              <a:rPr lang="en-US" sz="2800" b="1" smtClean="0"/>
              <a:t>, buffalo grass</a:t>
            </a:r>
            <a:endParaRPr lang="en-US" sz="2800" b="1" i="1" smtClean="0"/>
          </a:p>
        </p:txBody>
      </p:sp>
      <p:pic>
        <p:nvPicPr>
          <p:cNvPr id="276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5"/>
          <p:cNvSpPr txBox="1">
            <a:spLocks noChangeArrowheads="1"/>
          </p:cNvSpPr>
          <p:nvPr/>
        </p:nvSpPr>
        <p:spPr bwMode="auto">
          <a:xfrm>
            <a:off x="4648200" y="152400"/>
            <a:ext cx="43846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algn="ctr" eaLnBrk="0" fontAlgn="base" hangingPunct="0">
              <a:spcBef>
                <a:spcPct val="0"/>
              </a:spcBef>
              <a:spcAft>
                <a:spcPct val="0"/>
              </a:spcAft>
              <a:defRPr sz="2400">
                <a:solidFill>
                  <a:schemeClr val="tx1"/>
                </a:solidFill>
                <a:latin typeface="Times" pitchFamily="1" charset="0"/>
              </a:defRPr>
            </a:lvl6pPr>
            <a:lvl7pPr marL="2971800" indent="-228600" algn="ctr" eaLnBrk="0" fontAlgn="base" hangingPunct="0">
              <a:spcBef>
                <a:spcPct val="0"/>
              </a:spcBef>
              <a:spcAft>
                <a:spcPct val="0"/>
              </a:spcAft>
              <a:defRPr sz="2400">
                <a:solidFill>
                  <a:schemeClr val="tx1"/>
                </a:solidFill>
                <a:latin typeface="Times" pitchFamily="1" charset="0"/>
              </a:defRPr>
            </a:lvl7pPr>
            <a:lvl8pPr marL="3429000" indent="-228600" algn="ctr" eaLnBrk="0" fontAlgn="base" hangingPunct="0">
              <a:spcBef>
                <a:spcPct val="0"/>
              </a:spcBef>
              <a:spcAft>
                <a:spcPct val="0"/>
              </a:spcAft>
              <a:defRPr sz="2400">
                <a:solidFill>
                  <a:schemeClr val="tx1"/>
                </a:solidFill>
                <a:latin typeface="Times" pitchFamily="1" charset="0"/>
              </a:defRPr>
            </a:lvl8pPr>
            <a:lvl9pPr marL="3886200" indent="-228600" algn="ctr" eaLnBrk="0" fontAlgn="base" hangingPunct="0">
              <a:spcBef>
                <a:spcPct val="0"/>
              </a:spcBef>
              <a:spcAft>
                <a:spcPct val="0"/>
              </a:spcAft>
              <a:defRPr sz="2400">
                <a:solidFill>
                  <a:schemeClr val="tx1"/>
                </a:solidFill>
                <a:latin typeface="Times" pitchFamily="1" charset="0"/>
              </a:defRPr>
            </a:lvl9pPr>
          </a:lstStyle>
          <a:p>
            <a:r>
              <a:rPr lang="en-US" sz="1600"/>
              <a:t>Introduced Grasses and Legumes, Sect. 1, Pasture and Range Plants, Phillips Petroleum Co., 1960.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685800"/>
            <a:ext cx="7772400" cy="685800"/>
          </a:xfrm>
        </p:spPr>
        <p:txBody>
          <a:bodyPr/>
          <a:lstStyle/>
          <a:p>
            <a:pPr eaLnBrk="1" hangingPunct="1"/>
            <a:r>
              <a:rPr lang="en-US" sz="3200" b="1" smtClean="0">
                <a:solidFill>
                  <a:srgbClr val="000000"/>
                </a:solidFill>
                <a:latin typeface="Lucida Grande" pitchFamily="1" charset="0"/>
              </a:rPr>
              <a:t>Legume forage crops</a:t>
            </a:r>
            <a:endParaRPr lang="en-US" smtClean="0">
              <a:solidFill>
                <a:srgbClr val="000000"/>
              </a:solidFill>
              <a:latin typeface="Lucida Grande" pitchFamily="1" charset="0"/>
            </a:endParaRPr>
          </a:p>
        </p:txBody>
      </p:sp>
      <p:sp>
        <p:nvSpPr>
          <p:cNvPr id="28675" name="Rectangle 3"/>
          <p:cNvSpPr>
            <a:spLocks noGrp="1" noChangeArrowheads="1"/>
          </p:cNvSpPr>
          <p:nvPr>
            <p:ph type="body" idx="1"/>
          </p:nvPr>
        </p:nvSpPr>
        <p:spPr>
          <a:xfrm>
            <a:off x="762000" y="1905000"/>
            <a:ext cx="7772400" cy="4191000"/>
          </a:xfrm>
        </p:spPr>
        <p:txBody>
          <a:bodyPr/>
          <a:lstStyle/>
          <a:p>
            <a:pPr eaLnBrk="1" hangingPunct="1">
              <a:lnSpc>
                <a:spcPct val="90000"/>
              </a:lnSpc>
            </a:pPr>
            <a:r>
              <a:rPr lang="en-US" smtClean="0">
                <a:solidFill>
                  <a:srgbClr val="000000"/>
                </a:solidFill>
                <a:latin typeface="Lucida Grande" pitchFamily="1" charset="0"/>
              </a:rPr>
              <a:t>Many of the same things apply to forage legumes as for grasses.</a:t>
            </a:r>
          </a:p>
          <a:p>
            <a:pPr eaLnBrk="1" hangingPunct="1">
              <a:lnSpc>
                <a:spcPct val="90000"/>
              </a:lnSpc>
            </a:pPr>
            <a:r>
              <a:rPr lang="en-US" smtClean="0">
                <a:solidFill>
                  <a:srgbClr val="000000"/>
                </a:solidFill>
                <a:latin typeface="Lucida Grande" pitchFamily="1" charset="0"/>
              </a:rPr>
              <a:t>Legumes fix nitrogen.</a:t>
            </a:r>
          </a:p>
          <a:p>
            <a:pPr eaLnBrk="1" hangingPunct="1">
              <a:lnSpc>
                <a:spcPct val="90000"/>
              </a:lnSpc>
            </a:pPr>
            <a:r>
              <a:rPr lang="en-US" smtClean="0">
                <a:solidFill>
                  <a:srgbClr val="000000"/>
                </a:solidFill>
                <a:latin typeface="Lucida Grande" pitchFamily="1" charset="0"/>
              </a:rPr>
              <a:t>Table of forage legumes pg. 153.</a:t>
            </a:r>
          </a:p>
          <a:p>
            <a:pPr eaLnBrk="1" hangingPunct="1">
              <a:lnSpc>
                <a:spcPct val="90000"/>
              </a:lnSpc>
            </a:pPr>
            <a:r>
              <a:rPr lang="en-US" smtClean="0">
                <a:solidFill>
                  <a:srgbClr val="000000"/>
                </a:solidFill>
                <a:latin typeface="Lucida Grande" pitchFamily="1" charset="0"/>
              </a:rPr>
              <a:t>Many legume forage crops are also excellent bee plants.</a:t>
            </a:r>
          </a:p>
          <a:p>
            <a:pPr eaLnBrk="1" hangingPunct="1">
              <a:lnSpc>
                <a:spcPct val="90000"/>
              </a:lnSpc>
            </a:pPr>
            <a:endParaRPr lang="en-US" smtClean="0">
              <a:solidFill>
                <a:srgbClr val="000000"/>
              </a:solidFill>
              <a:latin typeface="Lucida Grande" pitchFamily="1" charset="0"/>
            </a:endParaRPr>
          </a:p>
          <a:p>
            <a:pPr eaLnBrk="1" hangingPunct="1">
              <a:lnSpc>
                <a:spcPct val="90000"/>
              </a:lnSpc>
            </a:pPr>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685800"/>
            <a:ext cx="7772400" cy="685800"/>
          </a:xfrm>
        </p:spPr>
        <p:txBody>
          <a:bodyPr/>
          <a:lstStyle/>
          <a:p>
            <a:pPr eaLnBrk="1" hangingPunct="1"/>
            <a:r>
              <a:rPr lang="en-US" sz="3200" b="1" smtClean="0">
                <a:solidFill>
                  <a:srgbClr val="000000"/>
                </a:solidFill>
                <a:latin typeface="Lucida Grande" pitchFamily="1" charset="0"/>
              </a:rPr>
              <a:t>Legume forage crops</a:t>
            </a:r>
            <a:endParaRPr lang="en-US" smtClean="0">
              <a:solidFill>
                <a:srgbClr val="000000"/>
              </a:solidFill>
              <a:latin typeface="Lucida Grande" pitchFamily="1" charset="0"/>
            </a:endParaRPr>
          </a:p>
        </p:txBody>
      </p:sp>
      <p:sp>
        <p:nvSpPr>
          <p:cNvPr id="29699" name="Rectangle 3"/>
          <p:cNvSpPr>
            <a:spLocks noGrp="1" noChangeArrowheads="1"/>
          </p:cNvSpPr>
          <p:nvPr>
            <p:ph type="body" idx="1"/>
          </p:nvPr>
        </p:nvSpPr>
        <p:spPr>
          <a:xfrm>
            <a:off x="685800" y="1828800"/>
            <a:ext cx="7772400" cy="3657600"/>
          </a:xfrm>
        </p:spPr>
        <p:txBody>
          <a:bodyPr/>
          <a:lstStyle/>
          <a:p>
            <a:pPr eaLnBrk="1" hangingPunct="1">
              <a:lnSpc>
                <a:spcPct val="90000"/>
              </a:lnSpc>
            </a:pPr>
            <a:r>
              <a:rPr lang="en-US" smtClean="0">
                <a:solidFill>
                  <a:srgbClr val="000000"/>
                </a:solidFill>
                <a:latin typeface="Lucida Grande" pitchFamily="1" charset="0"/>
              </a:rPr>
              <a:t>Animals tend not to do well on fields of pure legumes. They do best with a mixture of grasses and legumes.</a:t>
            </a:r>
          </a:p>
          <a:p>
            <a:pPr eaLnBrk="1" hangingPunct="1">
              <a:lnSpc>
                <a:spcPct val="90000"/>
              </a:lnSpc>
            </a:pPr>
            <a:r>
              <a:rPr lang="en-US" smtClean="0">
                <a:solidFill>
                  <a:srgbClr val="000000"/>
                </a:solidFill>
                <a:latin typeface="Lucida Grande" pitchFamily="1" charset="0"/>
              </a:rPr>
              <a:t>Most of the cultivated species of legume forage crops come from Europe, Africa and Asia.</a:t>
            </a:r>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228600"/>
            <a:ext cx="7772400" cy="914400"/>
          </a:xfrm>
        </p:spPr>
        <p:txBody>
          <a:bodyPr/>
          <a:lstStyle/>
          <a:p>
            <a:pPr eaLnBrk="1" hangingPunct="1"/>
            <a:r>
              <a:rPr lang="en-US" sz="3200" b="1" smtClean="0">
                <a:solidFill>
                  <a:srgbClr val="000000"/>
                </a:solidFill>
                <a:latin typeface="Lucida Grande" pitchFamily="1" charset="0"/>
              </a:rPr>
              <a:t>Alfalfa (</a:t>
            </a:r>
            <a:r>
              <a:rPr lang="en-US" sz="3200" b="1" i="1" smtClean="0">
                <a:solidFill>
                  <a:srgbClr val="000000"/>
                </a:solidFill>
                <a:latin typeface="Lucida Grande" pitchFamily="1" charset="0"/>
              </a:rPr>
              <a:t>Medicago sativa</a:t>
            </a:r>
            <a:r>
              <a:rPr lang="en-US" sz="3200" b="1" smtClean="0">
                <a:solidFill>
                  <a:srgbClr val="000000"/>
                </a:solidFill>
                <a:latin typeface="Lucida Grande" pitchFamily="1" charset="0"/>
              </a:rPr>
              <a:t>)</a:t>
            </a:r>
            <a:endParaRPr lang="en-US" smtClean="0">
              <a:solidFill>
                <a:srgbClr val="000000"/>
              </a:solidFill>
              <a:latin typeface="Lucida Grande" pitchFamily="1" charset="0"/>
            </a:endParaRPr>
          </a:p>
        </p:txBody>
      </p:sp>
      <p:sp>
        <p:nvSpPr>
          <p:cNvPr id="30723" name="Rectangle 3"/>
          <p:cNvSpPr>
            <a:spLocks noGrp="1" noChangeArrowheads="1"/>
          </p:cNvSpPr>
          <p:nvPr>
            <p:ph type="body" idx="1"/>
          </p:nvPr>
        </p:nvSpPr>
        <p:spPr>
          <a:xfrm>
            <a:off x="685800" y="1447800"/>
            <a:ext cx="7772400" cy="5105400"/>
          </a:xfrm>
        </p:spPr>
        <p:txBody>
          <a:bodyPr/>
          <a:lstStyle/>
          <a:p>
            <a:pPr eaLnBrk="1" hangingPunct="1">
              <a:lnSpc>
                <a:spcPct val="90000"/>
              </a:lnSpc>
            </a:pPr>
            <a:r>
              <a:rPr lang="en-US" sz="2800" smtClean="0">
                <a:solidFill>
                  <a:srgbClr val="000000"/>
                </a:solidFill>
                <a:latin typeface="Lucida Grande" pitchFamily="1" charset="0"/>
              </a:rPr>
              <a:t>Alfalfa is the most important forage legume.</a:t>
            </a:r>
          </a:p>
          <a:p>
            <a:pPr eaLnBrk="1" hangingPunct="1">
              <a:lnSpc>
                <a:spcPct val="90000"/>
              </a:lnSpc>
            </a:pPr>
            <a:r>
              <a:rPr lang="en-US" sz="2800" smtClean="0">
                <a:solidFill>
                  <a:srgbClr val="000000"/>
                </a:solidFill>
                <a:latin typeface="Lucida Grande" pitchFamily="1" charset="0"/>
              </a:rPr>
              <a:t>Alfalfa or lucerne (</a:t>
            </a:r>
            <a:r>
              <a:rPr lang="en-US" sz="2800" i="1" smtClean="0">
                <a:solidFill>
                  <a:srgbClr val="000000"/>
                </a:solidFill>
                <a:latin typeface="Lucida Grande" pitchFamily="1" charset="0"/>
              </a:rPr>
              <a:t>Medicago</a:t>
            </a:r>
            <a:r>
              <a:rPr lang="en-US" sz="2800" smtClean="0">
                <a:solidFill>
                  <a:srgbClr val="000000"/>
                </a:solidFill>
                <a:latin typeface="Lucida Grande" pitchFamily="1" charset="0"/>
              </a:rPr>
              <a:t> </a:t>
            </a:r>
            <a:r>
              <a:rPr lang="en-US" sz="2800" i="1" smtClean="0">
                <a:solidFill>
                  <a:srgbClr val="000000"/>
                </a:solidFill>
                <a:latin typeface="Lucida Grande" pitchFamily="1" charset="0"/>
              </a:rPr>
              <a:t>sativa</a:t>
            </a:r>
            <a:r>
              <a:rPr lang="en-US" sz="2800" smtClean="0">
                <a:solidFill>
                  <a:srgbClr val="000000"/>
                </a:solidFill>
                <a:latin typeface="Lucida Grande" pitchFamily="1" charset="0"/>
              </a:rPr>
              <a:t>) cultivated for thousands of years.  Grown today on all continents except Antarctica.</a:t>
            </a:r>
          </a:p>
          <a:p>
            <a:pPr eaLnBrk="1" hangingPunct="1">
              <a:lnSpc>
                <a:spcPct val="90000"/>
              </a:lnSpc>
            </a:pPr>
            <a:r>
              <a:rPr lang="en-US" sz="2800" smtClean="0">
                <a:solidFill>
                  <a:srgbClr val="000000"/>
                </a:solidFill>
                <a:latin typeface="Lucida Grande" pitchFamily="1" charset="0"/>
              </a:rPr>
              <a:t>More than 33 million hectares cultivated worldwide. </a:t>
            </a:r>
          </a:p>
          <a:p>
            <a:pPr eaLnBrk="1" hangingPunct="1">
              <a:lnSpc>
                <a:spcPct val="90000"/>
              </a:lnSpc>
            </a:pPr>
            <a:r>
              <a:rPr lang="en-US" sz="2800" smtClean="0">
                <a:solidFill>
                  <a:srgbClr val="000000"/>
                </a:solidFill>
                <a:latin typeface="Lucida Grande" pitchFamily="1" charset="0"/>
              </a:rPr>
              <a:t>Cultivated types are tetraploids.</a:t>
            </a:r>
          </a:p>
          <a:p>
            <a:pPr eaLnBrk="1" hangingPunct="1">
              <a:lnSpc>
                <a:spcPct val="90000"/>
              </a:lnSpc>
            </a:pPr>
            <a:r>
              <a:rPr lang="en-US" sz="2800" smtClean="0">
                <a:solidFill>
                  <a:srgbClr val="000000"/>
                </a:solidFill>
                <a:latin typeface="Lucida Grande" pitchFamily="1" charset="0"/>
              </a:rPr>
              <a:t>Wild diploids are found in the Near East. These probably represent the ancestral species of the cultivated crop.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90800" y="76200"/>
            <a:ext cx="4495800" cy="762000"/>
          </a:xfrm>
        </p:spPr>
        <p:txBody>
          <a:bodyPr/>
          <a:lstStyle/>
          <a:p>
            <a:pPr eaLnBrk="1" hangingPunct="1"/>
            <a:r>
              <a:rPr lang="en-US" sz="3200" b="1" smtClean="0"/>
              <a:t>Forages - Outline</a:t>
            </a:r>
          </a:p>
        </p:txBody>
      </p:sp>
      <p:sp>
        <p:nvSpPr>
          <p:cNvPr id="4099" name="Rectangle 3"/>
          <p:cNvSpPr>
            <a:spLocks noGrp="1" noChangeArrowheads="1"/>
          </p:cNvSpPr>
          <p:nvPr>
            <p:ph type="body" idx="1"/>
          </p:nvPr>
        </p:nvSpPr>
        <p:spPr>
          <a:xfrm>
            <a:off x="685800" y="838200"/>
            <a:ext cx="7772400" cy="5638800"/>
          </a:xfrm>
        </p:spPr>
        <p:txBody>
          <a:bodyPr/>
          <a:lstStyle/>
          <a:p>
            <a:pPr eaLnBrk="1" hangingPunct="1">
              <a:lnSpc>
                <a:spcPct val="90000"/>
              </a:lnSpc>
              <a:buFontTx/>
              <a:buNone/>
            </a:pPr>
            <a:r>
              <a:rPr lang="en-US" sz="2800" smtClean="0">
                <a:solidFill>
                  <a:srgbClr val="000000"/>
                </a:solidFill>
                <a:latin typeface="Lucida Grande" pitchFamily="1" charset="0"/>
              </a:rPr>
              <a:t>Importance:</a:t>
            </a:r>
          </a:p>
          <a:p>
            <a:pPr eaLnBrk="1" hangingPunct="1">
              <a:lnSpc>
                <a:spcPct val="90000"/>
              </a:lnSpc>
            </a:pPr>
            <a:r>
              <a:rPr lang="en-US" sz="2800" smtClean="0">
                <a:solidFill>
                  <a:srgbClr val="000000"/>
                </a:solidFill>
                <a:latin typeface="Lucida Grande" pitchFamily="1" charset="0"/>
              </a:rPr>
              <a:t>   Temperate vs. tropical</a:t>
            </a:r>
          </a:p>
          <a:p>
            <a:pPr eaLnBrk="1" hangingPunct="1">
              <a:lnSpc>
                <a:spcPct val="90000"/>
              </a:lnSpc>
            </a:pPr>
            <a:r>
              <a:rPr lang="en-US" sz="2800" smtClean="0">
                <a:solidFill>
                  <a:srgbClr val="000000"/>
                </a:solidFill>
                <a:latin typeface="Lucida Grande" pitchFamily="1" charset="0"/>
              </a:rPr>
              <a:t>   Natural vs. cultivated </a:t>
            </a:r>
          </a:p>
          <a:p>
            <a:pPr eaLnBrk="1" hangingPunct="1">
              <a:lnSpc>
                <a:spcPct val="90000"/>
              </a:lnSpc>
            </a:pPr>
            <a:endParaRPr lang="en-US" sz="2800" smtClean="0">
              <a:solidFill>
                <a:srgbClr val="000000"/>
              </a:solidFill>
              <a:latin typeface="Lucida Grande" pitchFamily="1" charset="0"/>
            </a:endParaRPr>
          </a:p>
          <a:p>
            <a:pPr eaLnBrk="1" hangingPunct="1">
              <a:lnSpc>
                <a:spcPct val="90000"/>
              </a:lnSpc>
              <a:buFontTx/>
              <a:buNone/>
            </a:pPr>
            <a:r>
              <a:rPr lang="en-US" sz="2800" smtClean="0">
                <a:solidFill>
                  <a:srgbClr val="000000"/>
                </a:solidFill>
                <a:latin typeface="Lucida Grande" pitchFamily="1" charset="0"/>
              </a:rPr>
              <a:t>Botanical:</a:t>
            </a:r>
          </a:p>
          <a:p>
            <a:pPr eaLnBrk="1" hangingPunct="1">
              <a:lnSpc>
                <a:spcPct val="90000"/>
              </a:lnSpc>
            </a:pPr>
            <a:r>
              <a:rPr lang="en-US" sz="2800" smtClean="0">
                <a:solidFill>
                  <a:srgbClr val="000000"/>
                </a:solidFill>
                <a:latin typeface="Lucida Grande" pitchFamily="1" charset="0"/>
              </a:rPr>
              <a:t>    Poaceae</a:t>
            </a:r>
          </a:p>
          <a:p>
            <a:pPr eaLnBrk="1" hangingPunct="1">
              <a:lnSpc>
                <a:spcPct val="90000"/>
              </a:lnSpc>
            </a:pPr>
            <a:r>
              <a:rPr lang="en-US" sz="2800" smtClean="0">
                <a:solidFill>
                  <a:srgbClr val="000000"/>
                </a:solidFill>
                <a:latin typeface="Lucida Grande" pitchFamily="1" charset="0"/>
              </a:rPr>
              <a:t>    Fabaceae </a:t>
            </a:r>
          </a:p>
          <a:p>
            <a:pPr eaLnBrk="1" hangingPunct="1">
              <a:lnSpc>
                <a:spcPct val="90000"/>
              </a:lnSpc>
            </a:pPr>
            <a:endParaRPr lang="en-US" sz="2800" smtClean="0">
              <a:solidFill>
                <a:srgbClr val="000000"/>
              </a:solidFill>
              <a:latin typeface="Lucida Grande" pitchFamily="1" charset="0"/>
            </a:endParaRPr>
          </a:p>
          <a:p>
            <a:pPr eaLnBrk="1" hangingPunct="1">
              <a:lnSpc>
                <a:spcPct val="90000"/>
              </a:lnSpc>
              <a:buFontTx/>
              <a:buNone/>
            </a:pPr>
            <a:r>
              <a:rPr lang="en-US" sz="2800" smtClean="0">
                <a:solidFill>
                  <a:srgbClr val="000000"/>
                </a:solidFill>
                <a:latin typeface="Lucida Grande" pitchFamily="1" charset="0"/>
              </a:rPr>
              <a:t>Storage:</a:t>
            </a:r>
          </a:p>
          <a:p>
            <a:pPr eaLnBrk="1" hangingPunct="1">
              <a:lnSpc>
                <a:spcPct val="90000"/>
              </a:lnSpc>
            </a:pPr>
            <a:r>
              <a:rPr lang="en-US" sz="2800" smtClean="0">
                <a:solidFill>
                  <a:srgbClr val="000000"/>
                </a:solidFill>
                <a:latin typeface="Lucida Grande" pitchFamily="1" charset="0"/>
              </a:rPr>
              <a:t>     Hay</a:t>
            </a:r>
          </a:p>
          <a:p>
            <a:pPr eaLnBrk="1" hangingPunct="1">
              <a:lnSpc>
                <a:spcPct val="90000"/>
              </a:lnSpc>
            </a:pPr>
            <a:r>
              <a:rPr lang="en-US" sz="2800" smtClean="0">
                <a:solidFill>
                  <a:srgbClr val="000000"/>
                </a:solidFill>
                <a:latin typeface="Lucida Grande" pitchFamily="1" charset="0"/>
              </a:rPr>
              <a:t>     Ensilage   </a:t>
            </a:r>
          </a:p>
          <a:p>
            <a:pPr eaLnBrk="1" hangingPunct="1">
              <a:lnSpc>
                <a:spcPct val="90000"/>
              </a:lnSpc>
            </a:pPr>
            <a:endParaRPr lang="en-US" sz="28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876800" y="609600"/>
            <a:ext cx="4191000" cy="609600"/>
          </a:xfrm>
        </p:spPr>
        <p:txBody>
          <a:bodyPr/>
          <a:lstStyle/>
          <a:p>
            <a:pPr eaLnBrk="1" hangingPunct="1"/>
            <a:r>
              <a:rPr lang="en-US" sz="2800" b="1" smtClean="0"/>
              <a:t>Alfalfa or lucerne, </a:t>
            </a:r>
            <a:r>
              <a:rPr lang="en-US" sz="2800" b="1" i="1" smtClean="0"/>
              <a:t>Medicago sativa</a:t>
            </a:r>
            <a:endParaRPr lang="en-US" sz="2800" b="1" smtClean="0"/>
          </a:p>
        </p:txBody>
      </p:sp>
      <p:pic>
        <p:nvPicPr>
          <p:cNvPr id="317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152400"/>
            <a:ext cx="7772400" cy="609600"/>
          </a:xfrm>
        </p:spPr>
        <p:txBody>
          <a:bodyPr/>
          <a:lstStyle/>
          <a:p>
            <a:pPr eaLnBrk="1" hangingPunct="1"/>
            <a:r>
              <a:rPr lang="en-US" sz="2800" b="1" smtClean="0"/>
              <a:t>Alfalfa in Baja California Sur</a:t>
            </a:r>
          </a:p>
        </p:txBody>
      </p:sp>
      <p:sp>
        <p:nvSpPr>
          <p:cNvPr id="32771" name="Rectangle 3"/>
          <p:cNvSpPr>
            <a:spLocks noGrp="1" noChangeArrowheads="1"/>
          </p:cNvSpPr>
          <p:nvPr>
            <p:ph type="body" idx="1"/>
          </p:nvPr>
        </p:nvSpPr>
        <p:spPr/>
        <p:txBody>
          <a:bodyPr/>
          <a:lstStyle/>
          <a:p>
            <a:pPr eaLnBrk="1" hangingPunct="1"/>
            <a:endParaRPr lang="en-US" smtClean="0"/>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685800" y="990600"/>
            <a:ext cx="7772400" cy="5105400"/>
          </a:xfrm>
        </p:spPr>
        <p:txBody>
          <a:bodyPr/>
          <a:lstStyle/>
          <a:p>
            <a:pPr eaLnBrk="1" hangingPunct="1">
              <a:lnSpc>
                <a:spcPct val="90000"/>
              </a:lnSpc>
            </a:pPr>
            <a:r>
              <a:rPr lang="en-US" sz="2800" smtClean="0">
                <a:solidFill>
                  <a:srgbClr val="000000"/>
                </a:solidFill>
                <a:latin typeface="Lucida Grande" pitchFamily="1" charset="0"/>
              </a:rPr>
              <a:t>Used by the Romans. Was a favorite forage for chariot horses.</a:t>
            </a:r>
          </a:p>
          <a:p>
            <a:pPr eaLnBrk="1" hangingPunct="1">
              <a:lnSpc>
                <a:spcPct val="90000"/>
              </a:lnSpc>
            </a:pPr>
            <a:r>
              <a:rPr lang="en-US" sz="2800" smtClean="0">
                <a:solidFill>
                  <a:srgbClr val="000000"/>
                </a:solidFill>
                <a:latin typeface="Lucida Grande" pitchFamily="1" charset="0"/>
              </a:rPr>
              <a:t>Commonly grown in Spain and introduced from there into the New World.</a:t>
            </a:r>
          </a:p>
          <a:p>
            <a:pPr eaLnBrk="1" hangingPunct="1">
              <a:lnSpc>
                <a:spcPct val="90000"/>
              </a:lnSpc>
            </a:pPr>
            <a:r>
              <a:rPr lang="en-US" sz="2800" smtClean="0">
                <a:solidFill>
                  <a:srgbClr val="000000"/>
                </a:solidFill>
                <a:latin typeface="Lucida Grande" pitchFamily="1" charset="0"/>
              </a:rPr>
              <a:t>Introduced into California from Chile during the Gold Rush in 1848-1850.</a:t>
            </a:r>
          </a:p>
          <a:p>
            <a:pPr eaLnBrk="1" hangingPunct="1">
              <a:lnSpc>
                <a:spcPct val="90000"/>
              </a:lnSpc>
            </a:pPr>
            <a:r>
              <a:rPr lang="en-US" sz="2800" smtClean="0">
                <a:solidFill>
                  <a:srgbClr val="000000"/>
                </a:solidFill>
                <a:latin typeface="Lucida Grande" pitchFamily="1" charset="0"/>
              </a:rPr>
              <a:t>Until about 1900, this crop could not be grown well in the North because of the lack of cold hardiness. Since then, hardy varieties have been developed.</a:t>
            </a:r>
          </a:p>
          <a:p>
            <a:pPr eaLnBrk="1" hangingPunct="1">
              <a:lnSpc>
                <a:spcPct val="90000"/>
              </a:lnSpc>
            </a:pPr>
            <a:endParaRPr lang="en-US" sz="28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685800" y="1066800"/>
            <a:ext cx="7772400" cy="5410200"/>
          </a:xfrm>
        </p:spPr>
        <p:txBody>
          <a:bodyPr/>
          <a:lstStyle/>
          <a:p>
            <a:pPr eaLnBrk="1" hangingPunct="1">
              <a:lnSpc>
                <a:spcPct val="90000"/>
              </a:lnSpc>
            </a:pPr>
            <a:r>
              <a:rPr lang="en-US" smtClean="0">
                <a:solidFill>
                  <a:srgbClr val="000000"/>
                </a:solidFill>
                <a:latin typeface="Lucida Grande" pitchFamily="1" charset="0"/>
              </a:rPr>
              <a:t>Alfalfa a perennial grown from seed.</a:t>
            </a:r>
          </a:p>
          <a:p>
            <a:pPr eaLnBrk="1" hangingPunct="1">
              <a:lnSpc>
                <a:spcPct val="90000"/>
              </a:lnSpc>
            </a:pPr>
            <a:r>
              <a:rPr lang="en-US" smtClean="0">
                <a:solidFill>
                  <a:srgbClr val="000000"/>
                </a:solidFill>
                <a:latin typeface="Lucida Grande" pitchFamily="1" charset="0"/>
              </a:rPr>
              <a:t>6-9 cuttings per year can be made under ideal conditions.</a:t>
            </a:r>
          </a:p>
          <a:p>
            <a:pPr eaLnBrk="1" hangingPunct="1">
              <a:lnSpc>
                <a:spcPct val="90000"/>
              </a:lnSpc>
            </a:pPr>
            <a:r>
              <a:rPr lang="en-US" smtClean="0">
                <a:solidFill>
                  <a:srgbClr val="000000"/>
                </a:solidFill>
                <a:latin typeface="Lucida Grande" pitchFamily="1" charset="0"/>
              </a:rPr>
              <a:t>Alfalfa somewhat salt and drought tolerant.</a:t>
            </a:r>
          </a:p>
          <a:p>
            <a:pPr eaLnBrk="1" hangingPunct="1">
              <a:lnSpc>
                <a:spcPct val="90000"/>
              </a:lnSpc>
            </a:pPr>
            <a:r>
              <a:rPr lang="en-US" smtClean="0">
                <a:solidFill>
                  <a:srgbClr val="000000"/>
                </a:solidFill>
                <a:latin typeface="Lucida Grande" pitchFamily="1" charset="0"/>
              </a:rPr>
              <a:t>Makes excellent fodder (but is slightly toxic to many animals). Must be mixed with other forages.</a:t>
            </a:r>
          </a:p>
          <a:p>
            <a:pPr eaLnBrk="1" hangingPunct="1">
              <a:lnSpc>
                <a:spcPct val="90000"/>
              </a:lnSpc>
            </a:pPr>
            <a:r>
              <a:rPr lang="en-US" smtClean="0">
                <a:solidFill>
                  <a:srgbClr val="000000"/>
                </a:solidFill>
                <a:latin typeface="Lucida Grande" pitchFamily="1" charset="0"/>
              </a:rPr>
              <a:t>U.S., Argentina, France major growers.</a:t>
            </a:r>
          </a:p>
          <a:p>
            <a:pPr eaLnBrk="1" hangingPunct="1">
              <a:lnSpc>
                <a:spcPct val="90000"/>
              </a:lnSpc>
            </a:pPr>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28600"/>
            <a:ext cx="7772400" cy="762000"/>
          </a:xfrm>
        </p:spPr>
        <p:txBody>
          <a:bodyPr/>
          <a:lstStyle/>
          <a:p>
            <a:pPr eaLnBrk="1" hangingPunct="1"/>
            <a:r>
              <a:rPr lang="en-US" sz="2800" b="1" smtClean="0">
                <a:solidFill>
                  <a:srgbClr val="000000"/>
                </a:solidFill>
                <a:latin typeface="Lucida Grande" pitchFamily="1" charset="0"/>
              </a:rPr>
              <a:t>Clovers (</a:t>
            </a:r>
            <a:r>
              <a:rPr lang="en-US" sz="2800" b="1" i="1" smtClean="0">
                <a:solidFill>
                  <a:srgbClr val="000000"/>
                </a:solidFill>
                <a:latin typeface="Lucida Grande" pitchFamily="1" charset="0"/>
              </a:rPr>
              <a:t>Trifolium</a:t>
            </a:r>
            <a:r>
              <a:rPr lang="en-US" sz="2800" b="1" smtClean="0">
                <a:solidFill>
                  <a:srgbClr val="000000"/>
                </a:solidFill>
                <a:latin typeface="Lucida Grande" pitchFamily="1" charset="0"/>
              </a:rPr>
              <a:t> spp. )</a:t>
            </a:r>
            <a:endParaRPr lang="en-US" smtClean="0">
              <a:solidFill>
                <a:srgbClr val="000000"/>
              </a:solidFill>
              <a:latin typeface="Lucida Grande" pitchFamily="1" charset="0"/>
            </a:endParaRPr>
          </a:p>
        </p:txBody>
      </p:sp>
      <p:sp>
        <p:nvSpPr>
          <p:cNvPr id="35843" name="Rectangle 3"/>
          <p:cNvSpPr>
            <a:spLocks noGrp="1" noChangeArrowheads="1"/>
          </p:cNvSpPr>
          <p:nvPr>
            <p:ph type="body" idx="1"/>
          </p:nvPr>
        </p:nvSpPr>
        <p:spPr>
          <a:xfrm>
            <a:off x="685800" y="1295400"/>
            <a:ext cx="7772400" cy="5257800"/>
          </a:xfrm>
        </p:spPr>
        <p:txBody>
          <a:bodyPr/>
          <a:lstStyle/>
          <a:p>
            <a:pPr eaLnBrk="1" hangingPunct="1">
              <a:lnSpc>
                <a:spcPct val="90000"/>
              </a:lnSpc>
            </a:pPr>
            <a:r>
              <a:rPr lang="en-US" sz="2800" smtClean="0">
                <a:solidFill>
                  <a:srgbClr val="000000"/>
                </a:solidFill>
                <a:latin typeface="Lucida Grande" pitchFamily="1" charset="0"/>
              </a:rPr>
              <a:t>Clovers are the second most important group of forage plants. Also natives of Europe and Asia.</a:t>
            </a:r>
          </a:p>
          <a:p>
            <a:pPr eaLnBrk="1" hangingPunct="1">
              <a:lnSpc>
                <a:spcPct val="90000"/>
              </a:lnSpc>
            </a:pPr>
            <a:r>
              <a:rPr lang="en-US" sz="2800" smtClean="0">
                <a:solidFill>
                  <a:srgbClr val="000000"/>
                </a:solidFill>
                <a:latin typeface="Lucida Grande" pitchFamily="1" charset="0"/>
              </a:rPr>
              <a:t>White clover, </a:t>
            </a:r>
            <a:r>
              <a:rPr lang="en-US" sz="2800" i="1" smtClean="0">
                <a:solidFill>
                  <a:srgbClr val="000000"/>
                </a:solidFill>
                <a:latin typeface="Lucida Grande" pitchFamily="1" charset="0"/>
              </a:rPr>
              <a:t>Trifolium repens, and r</a:t>
            </a:r>
            <a:r>
              <a:rPr lang="en-US" sz="2800" smtClean="0">
                <a:solidFill>
                  <a:srgbClr val="000000"/>
                </a:solidFill>
                <a:latin typeface="Lucida Grande" pitchFamily="1" charset="0"/>
              </a:rPr>
              <a:t>ed clover, </a:t>
            </a:r>
            <a:r>
              <a:rPr lang="en-US" sz="2800" i="1" smtClean="0">
                <a:solidFill>
                  <a:srgbClr val="000000"/>
                </a:solidFill>
                <a:latin typeface="Lucida Grande" pitchFamily="1" charset="0"/>
              </a:rPr>
              <a:t>Trifolium pratense</a:t>
            </a:r>
            <a:r>
              <a:rPr lang="en-US" sz="2800" smtClean="0">
                <a:solidFill>
                  <a:srgbClr val="000000"/>
                </a:solidFill>
                <a:latin typeface="Lucida Grande" pitchFamily="1" charset="0"/>
              </a:rPr>
              <a:t>, often 20-30% protein.</a:t>
            </a:r>
          </a:p>
          <a:p>
            <a:pPr eaLnBrk="1" hangingPunct="1">
              <a:lnSpc>
                <a:spcPct val="90000"/>
              </a:lnSpc>
            </a:pPr>
            <a:r>
              <a:rPr lang="en-US" sz="2800" smtClean="0">
                <a:solidFill>
                  <a:srgbClr val="000000"/>
                </a:solidFill>
                <a:latin typeface="Lucida Grande" pitchFamily="1" charset="0"/>
              </a:rPr>
              <a:t>Probably the most commonly grown forages in the U.S.</a:t>
            </a:r>
          </a:p>
          <a:p>
            <a:pPr eaLnBrk="1" hangingPunct="1">
              <a:lnSpc>
                <a:spcPct val="90000"/>
              </a:lnSpc>
            </a:pPr>
            <a:r>
              <a:rPr lang="en-US" sz="2800" smtClean="0">
                <a:solidFill>
                  <a:srgbClr val="000000"/>
                </a:solidFill>
                <a:latin typeface="Lucida Grande" pitchFamily="1" charset="0"/>
              </a:rPr>
              <a:t>Often planted with grasses.</a:t>
            </a:r>
          </a:p>
          <a:p>
            <a:pPr eaLnBrk="1" hangingPunct="1">
              <a:lnSpc>
                <a:spcPct val="90000"/>
              </a:lnSpc>
            </a:pPr>
            <a:r>
              <a:rPr lang="en-US" sz="2800" smtClean="0">
                <a:solidFill>
                  <a:srgbClr val="000000"/>
                </a:solidFill>
                <a:latin typeface="Lucida Grande" pitchFamily="1" charset="0"/>
              </a:rPr>
              <a:t>Some toxicity problems associated with clovers.</a:t>
            </a:r>
          </a:p>
          <a:p>
            <a:pPr eaLnBrk="1" hangingPunct="1">
              <a:lnSpc>
                <a:spcPct val="90000"/>
              </a:lnSpc>
            </a:pPr>
            <a:endParaRPr lang="en-US" sz="280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48200" y="0"/>
            <a:ext cx="4495800" cy="1143000"/>
          </a:xfrm>
        </p:spPr>
        <p:txBody>
          <a:bodyPr/>
          <a:lstStyle/>
          <a:p>
            <a:pPr eaLnBrk="1" hangingPunct="1"/>
            <a:r>
              <a:rPr lang="en-US" sz="2800" b="1" i="1" smtClean="0"/>
              <a:t>Trifolium repens</a:t>
            </a:r>
            <a:r>
              <a:rPr lang="en-US" sz="2800" b="1" smtClean="0"/>
              <a:t>, white clover</a:t>
            </a:r>
            <a:endParaRPr lang="en-US" sz="2800" b="1" i="1" smtClean="0"/>
          </a:p>
        </p:txBody>
      </p:sp>
      <p:pic>
        <p:nvPicPr>
          <p:cNvPr id="368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3657600"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143000"/>
            <a:ext cx="3657600"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6"/>
          <p:cNvSpPr>
            <a:spLocks noChangeArrowheads="1"/>
          </p:cNvSpPr>
          <p:nvPr/>
        </p:nvSpPr>
        <p:spPr bwMode="auto">
          <a:xfrm>
            <a:off x="228600" y="5715000"/>
            <a:ext cx="396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800" b="1" i="1">
                <a:solidFill>
                  <a:schemeClr val="tx2"/>
                </a:solidFill>
              </a:rPr>
              <a:t>Trifolium incarnata</a:t>
            </a:r>
            <a:r>
              <a:rPr lang="en-US" sz="2800" b="1">
                <a:solidFill>
                  <a:schemeClr val="tx2"/>
                </a:solidFill>
              </a:rPr>
              <a:t>, red clover</a:t>
            </a:r>
            <a:endParaRPr lang="en-US" sz="2800" b="1" i="1">
              <a:solidFill>
                <a:schemeClr val="tx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304800"/>
            <a:ext cx="8763000" cy="457200"/>
          </a:xfrm>
        </p:spPr>
        <p:txBody>
          <a:bodyPr/>
          <a:lstStyle/>
          <a:p>
            <a:pPr eaLnBrk="1" hangingPunct="1"/>
            <a:r>
              <a:rPr lang="en-US" sz="2800" b="1" smtClean="0">
                <a:solidFill>
                  <a:srgbClr val="000000"/>
                </a:solidFill>
                <a:latin typeface="Lucida Grande" pitchFamily="1" charset="0"/>
              </a:rPr>
              <a:t>Sweet clover, lespedeza, and birdsfoot trefoil</a:t>
            </a:r>
            <a:endParaRPr lang="en-US" smtClean="0">
              <a:solidFill>
                <a:srgbClr val="000000"/>
              </a:solidFill>
              <a:latin typeface="Lucida Grande" pitchFamily="1" charset="0"/>
            </a:endParaRPr>
          </a:p>
        </p:txBody>
      </p:sp>
      <p:sp>
        <p:nvSpPr>
          <p:cNvPr id="37891" name="Rectangle 3"/>
          <p:cNvSpPr>
            <a:spLocks noGrp="1" noChangeArrowheads="1"/>
          </p:cNvSpPr>
          <p:nvPr>
            <p:ph type="body" idx="1"/>
          </p:nvPr>
        </p:nvSpPr>
        <p:spPr>
          <a:xfrm>
            <a:off x="685800" y="1219200"/>
            <a:ext cx="7772400" cy="5105400"/>
          </a:xfrm>
        </p:spPr>
        <p:txBody>
          <a:bodyPr/>
          <a:lstStyle/>
          <a:p>
            <a:pPr eaLnBrk="1" hangingPunct="1">
              <a:lnSpc>
                <a:spcPct val="90000"/>
              </a:lnSpc>
            </a:pPr>
            <a:r>
              <a:rPr lang="en-US" sz="2800" smtClean="0">
                <a:solidFill>
                  <a:srgbClr val="000000"/>
                </a:solidFill>
                <a:latin typeface="Lucida Grande" pitchFamily="1" charset="0"/>
              </a:rPr>
              <a:t>Sweet clover (</a:t>
            </a:r>
            <a:r>
              <a:rPr lang="en-US" sz="2800" i="1" smtClean="0">
                <a:solidFill>
                  <a:srgbClr val="000000"/>
                </a:solidFill>
                <a:latin typeface="Lucida Grande" pitchFamily="1" charset="0"/>
              </a:rPr>
              <a:t>Melilotus alba</a:t>
            </a:r>
            <a:r>
              <a:rPr lang="en-US" sz="2800" smtClean="0">
                <a:solidFill>
                  <a:srgbClr val="000000"/>
                </a:solidFill>
                <a:latin typeface="Lucida Grande" pitchFamily="1" charset="0"/>
              </a:rPr>
              <a:t> and </a:t>
            </a:r>
            <a:r>
              <a:rPr lang="en-US" sz="2800" i="1" smtClean="0">
                <a:solidFill>
                  <a:srgbClr val="000000"/>
                </a:solidFill>
                <a:latin typeface="Lucida Grande" pitchFamily="1" charset="0"/>
              </a:rPr>
              <a:t>M</a:t>
            </a:r>
            <a:r>
              <a:rPr lang="en-US" sz="2800" smtClean="0">
                <a:solidFill>
                  <a:srgbClr val="000000"/>
                </a:solidFill>
                <a:latin typeface="Lucida Grande" pitchFamily="1" charset="0"/>
              </a:rPr>
              <a:t>. </a:t>
            </a:r>
            <a:r>
              <a:rPr lang="en-US" sz="2800" i="1" smtClean="0">
                <a:solidFill>
                  <a:srgbClr val="000000"/>
                </a:solidFill>
                <a:latin typeface="Lucida Grande" pitchFamily="1" charset="0"/>
              </a:rPr>
              <a:t>officinalis)</a:t>
            </a:r>
            <a:r>
              <a:rPr lang="en-US" sz="2800" smtClean="0">
                <a:solidFill>
                  <a:srgbClr val="000000"/>
                </a:solidFill>
                <a:latin typeface="Lucida Grande" pitchFamily="1" charset="0"/>
              </a:rPr>
              <a:t> also important forage crops. These species are at times toxic.</a:t>
            </a:r>
          </a:p>
          <a:p>
            <a:pPr eaLnBrk="1" hangingPunct="1">
              <a:lnSpc>
                <a:spcPct val="90000"/>
              </a:lnSpc>
            </a:pPr>
            <a:endParaRPr lang="en-US" sz="2800" smtClean="0">
              <a:solidFill>
                <a:srgbClr val="000000"/>
              </a:solidFill>
              <a:latin typeface="Lucida Grande" pitchFamily="1" charset="0"/>
            </a:endParaRPr>
          </a:p>
          <a:p>
            <a:pPr eaLnBrk="1" hangingPunct="1">
              <a:lnSpc>
                <a:spcPct val="90000"/>
              </a:lnSpc>
            </a:pPr>
            <a:r>
              <a:rPr lang="en-US" sz="2800" smtClean="0">
                <a:solidFill>
                  <a:srgbClr val="000000"/>
                </a:solidFill>
                <a:latin typeface="Lucida Grande" pitchFamily="1" charset="0"/>
              </a:rPr>
              <a:t>Many lespedeza species from Asia. Now found widely. Introduced in 1919 into the U.S.</a:t>
            </a:r>
          </a:p>
          <a:p>
            <a:pPr eaLnBrk="1" hangingPunct="1">
              <a:lnSpc>
                <a:spcPct val="90000"/>
              </a:lnSpc>
            </a:pPr>
            <a:endParaRPr lang="en-US" sz="2800" smtClean="0">
              <a:solidFill>
                <a:srgbClr val="000000"/>
              </a:solidFill>
              <a:latin typeface="Lucida Grande" pitchFamily="1" charset="0"/>
            </a:endParaRPr>
          </a:p>
          <a:p>
            <a:pPr eaLnBrk="1" hangingPunct="1">
              <a:lnSpc>
                <a:spcPct val="90000"/>
              </a:lnSpc>
            </a:pPr>
            <a:r>
              <a:rPr lang="en-US" sz="2800" smtClean="0">
                <a:solidFill>
                  <a:srgbClr val="000000"/>
                </a:solidFill>
                <a:latin typeface="Lucida Grande" pitchFamily="1" charset="0"/>
              </a:rPr>
              <a:t>Birdsfoot trefoil from Europe and Asia. Common in the Northeastern U.S. where heavy soils predominate. Also somewhat toxic at times.</a:t>
            </a:r>
          </a:p>
          <a:p>
            <a:pPr eaLnBrk="1" hangingPunct="1">
              <a:lnSpc>
                <a:spcPct val="90000"/>
              </a:lnSpc>
            </a:pPr>
            <a:endParaRPr lang="en-US" sz="28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181600" y="5257800"/>
            <a:ext cx="3505200" cy="1143000"/>
          </a:xfrm>
        </p:spPr>
        <p:txBody>
          <a:bodyPr/>
          <a:lstStyle/>
          <a:p>
            <a:pPr eaLnBrk="1" hangingPunct="1"/>
            <a:r>
              <a:rPr lang="en-US" sz="2800" b="1" i="1" smtClean="0"/>
              <a:t>Melilotus officinalis</a:t>
            </a:r>
            <a:r>
              <a:rPr lang="en-US" sz="2800" b="1" smtClean="0"/>
              <a:t>, sweet clover</a:t>
            </a:r>
            <a:endParaRPr lang="en-US" sz="2800" b="1" i="1" smtClean="0"/>
          </a:p>
        </p:txBody>
      </p:sp>
      <p:pic>
        <p:nvPicPr>
          <p:cNvPr id="389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410200" y="609600"/>
            <a:ext cx="3276600" cy="1143000"/>
          </a:xfrm>
        </p:spPr>
        <p:txBody>
          <a:bodyPr/>
          <a:lstStyle/>
          <a:p>
            <a:pPr eaLnBrk="1" hangingPunct="1"/>
            <a:r>
              <a:rPr lang="en-US" sz="2800" b="1" i="1" smtClean="0"/>
              <a:t>Lespedeza cuneata</a:t>
            </a:r>
            <a:r>
              <a:rPr lang="en-US" sz="2800" b="1" smtClean="0"/>
              <a:t>, lespedeza</a:t>
            </a:r>
            <a:endParaRPr lang="en-US" sz="2800" b="1" i="1" smtClean="0"/>
          </a:p>
        </p:txBody>
      </p:sp>
      <p:pic>
        <p:nvPicPr>
          <p:cNvPr id="399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2000" y="5791200"/>
            <a:ext cx="7772400" cy="914400"/>
          </a:xfrm>
        </p:spPr>
        <p:txBody>
          <a:bodyPr/>
          <a:lstStyle/>
          <a:p>
            <a:pPr eaLnBrk="1" hangingPunct="1"/>
            <a:r>
              <a:rPr lang="en-US" sz="2800" b="1" smtClean="0"/>
              <a:t>Birdsfoot trefoil, </a:t>
            </a:r>
            <a:r>
              <a:rPr lang="en-US" sz="2800" b="1" i="1" smtClean="0"/>
              <a:t>Lotus corniculatus</a:t>
            </a:r>
            <a:endParaRPr lang="en-US" sz="2800" b="1" smtClean="0"/>
          </a:p>
        </p:txBody>
      </p:sp>
      <p:pic>
        <p:nvPicPr>
          <p:cNvPr id="409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685800" y="914400"/>
            <a:ext cx="7772400" cy="5334000"/>
          </a:xfrm>
        </p:spPr>
        <p:txBody>
          <a:bodyPr/>
          <a:lstStyle/>
          <a:p>
            <a:pPr eaLnBrk="1" hangingPunct="1">
              <a:lnSpc>
                <a:spcPct val="90000"/>
              </a:lnSpc>
              <a:buFontTx/>
              <a:buNone/>
            </a:pPr>
            <a:r>
              <a:rPr lang="en-US" sz="2800" smtClean="0">
                <a:solidFill>
                  <a:srgbClr val="000000"/>
                </a:solidFill>
                <a:latin typeface="Lucida Grande" pitchFamily="1" charset="0"/>
              </a:rPr>
              <a:t>Properties:</a:t>
            </a:r>
          </a:p>
          <a:p>
            <a:pPr eaLnBrk="1" hangingPunct="1">
              <a:lnSpc>
                <a:spcPct val="90000"/>
              </a:lnSpc>
            </a:pPr>
            <a:r>
              <a:rPr lang="en-US" sz="2800" smtClean="0">
                <a:solidFill>
                  <a:srgbClr val="000000"/>
                </a:solidFill>
                <a:latin typeface="Lucida Grande" pitchFamily="1" charset="0"/>
              </a:rPr>
              <a:t>   Protein (legumes)</a:t>
            </a:r>
          </a:p>
          <a:p>
            <a:pPr eaLnBrk="1" hangingPunct="1">
              <a:lnSpc>
                <a:spcPct val="90000"/>
              </a:lnSpc>
            </a:pPr>
            <a:r>
              <a:rPr lang="en-US" sz="2800" smtClean="0">
                <a:solidFill>
                  <a:srgbClr val="000000"/>
                </a:solidFill>
                <a:latin typeface="Lucida Grande" pitchFamily="1" charset="0"/>
              </a:rPr>
              <a:t>   Carbohydrate</a:t>
            </a:r>
          </a:p>
          <a:p>
            <a:pPr eaLnBrk="1" hangingPunct="1">
              <a:lnSpc>
                <a:spcPct val="90000"/>
              </a:lnSpc>
            </a:pPr>
            <a:r>
              <a:rPr lang="en-US" sz="2800" smtClean="0">
                <a:solidFill>
                  <a:srgbClr val="000000"/>
                </a:solidFill>
                <a:latin typeface="Lucida Grande" pitchFamily="1" charset="0"/>
              </a:rPr>
              <a:t>   "Roughage" Ruminants </a:t>
            </a:r>
          </a:p>
          <a:p>
            <a:pPr eaLnBrk="1" hangingPunct="1">
              <a:lnSpc>
                <a:spcPct val="90000"/>
              </a:lnSpc>
            </a:pPr>
            <a:endParaRPr lang="en-US" sz="2800" smtClean="0">
              <a:solidFill>
                <a:srgbClr val="000000"/>
              </a:solidFill>
              <a:latin typeface="Lucida Grande" pitchFamily="1" charset="0"/>
            </a:endParaRPr>
          </a:p>
          <a:p>
            <a:pPr eaLnBrk="1" hangingPunct="1">
              <a:lnSpc>
                <a:spcPct val="90000"/>
              </a:lnSpc>
              <a:buFontTx/>
              <a:buNone/>
            </a:pPr>
            <a:r>
              <a:rPr lang="en-US" sz="2800" smtClean="0">
                <a:solidFill>
                  <a:srgbClr val="000000"/>
                </a:solidFill>
                <a:latin typeface="Lucida Grande" pitchFamily="1" charset="0"/>
              </a:rPr>
              <a:t>Cultivation:</a:t>
            </a:r>
          </a:p>
          <a:p>
            <a:pPr eaLnBrk="1" hangingPunct="1">
              <a:lnSpc>
                <a:spcPct val="90000"/>
              </a:lnSpc>
            </a:pPr>
            <a:r>
              <a:rPr lang="en-US" sz="2800" smtClean="0">
                <a:solidFill>
                  <a:srgbClr val="000000"/>
                </a:solidFill>
                <a:latin typeface="Lucida Grande" pitchFamily="1" charset="0"/>
              </a:rPr>
              <a:t>   Europe-Asia origin</a:t>
            </a:r>
          </a:p>
          <a:p>
            <a:pPr eaLnBrk="1" hangingPunct="1">
              <a:lnSpc>
                <a:spcPct val="90000"/>
              </a:lnSpc>
            </a:pPr>
            <a:r>
              <a:rPr lang="en-US" sz="2800" smtClean="0">
                <a:solidFill>
                  <a:srgbClr val="000000"/>
                </a:solidFill>
                <a:latin typeface="Lucida Grande" pitchFamily="1" charset="0"/>
              </a:rPr>
              <a:t>   Special problems in tropics </a:t>
            </a:r>
          </a:p>
          <a:p>
            <a:pPr eaLnBrk="1" hangingPunct="1">
              <a:lnSpc>
                <a:spcPct val="90000"/>
              </a:lnSpc>
            </a:pPr>
            <a:endParaRPr lang="en-US" sz="2800" smtClean="0">
              <a:solidFill>
                <a:srgbClr val="000000"/>
              </a:solidFill>
              <a:latin typeface="Lucida Grande" pitchFamily="1" charset="0"/>
            </a:endParaRPr>
          </a:p>
          <a:p>
            <a:pPr eaLnBrk="1" hangingPunct="1">
              <a:lnSpc>
                <a:spcPct val="90000"/>
              </a:lnSpc>
              <a:buFontTx/>
              <a:buNone/>
            </a:pPr>
            <a:r>
              <a:rPr lang="en-US" sz="2800" smtClean="0">
                <a:solidFill>
                  <a:srgbClr val="000000"/>
                </a:solidFill>
                <a:latin typeface="Lucida Grande" pitchFamily="1" charset="0"/>
              </a:rPr>
              <a:t>Side products</a:t>
            </a:r>
          </a:p>
          <a:p>
            <a:pPr eaLnBrk="1" hangingPunct="1">
              <a:lnSpc>
                <a:spcPct val="90000"/>
              </a:lnSpc>
            </a:pPr>
            <a:r>
              <a:rPr lang="en-US" sz="2800" smtClean="0">
                <a:solidFill>
                  <a:srgbClr val="000000"/>
                </a:solidFill>
                <a:latin typeface="Lucida Grande" pitchFamily="1" charset="0"/>
              </a:rPr>
              <a:t>    Bees </a:t>
            </a:r>
            <a:endParaRPr lang="en-US" sz="280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33131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196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5400"/>
            <a:ext cx="47244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9188" y="2438400"/>
            <a:ext cx="294481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9"/>
          <p:cNvSpPr txBox="1">
            <a:spLocks noChangeArrowheads="1"/>
          </p:cNvSpPr>
          <p:nvPr/>
        </p:nvSpPr>
        <p:spPr bwMode="auto">
          <a:xfrm>
            <a:off x="3711575" y="4038600"/>
            <a:ext cx="2155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algn="ctr" eaLnBrk="0" fontAlgn="base" hangingPunct="0">
              <a:spcBef>
                <a:spcPct val="0"/>
              </a:spcBef>
              <a:spcAft>
                <a:spcPct val="0"/>
              </a:spcAft>
              <a:defRPr sz="2400">
                <a:solidFill>
                  <a:schemeClr val="tx1"/>
                </a:solidFill>
                <a:latin typeface="Times" pitchFamily="1" charset="0"/>
              </a:defRPr>
            </a:lvl6pPr>
            <a:lvl7pPr marL="2971800" indent="-228600" algn="ctr" eaLnBrk="0" fontAlgn="base" hangingPunct="0">
              <a:spcBef>
                <a:spcPct val="0"/>
              </a:spcBef>
              <a:spcAft>
                <a:spcPct val="0"/>
              </a:spcAft>
              <a:defRPr sz="2400">
                <a:solidFill>
                  <a:schemeClr val="tx1"/>
                </a:solidFill>
                <a:latin typeface="Times" pitchFamily="1" charset="0"/>
              </a:defRPr>
            </a:lvl7pPr>
            <a:lvl8pPr marL="3429000" indent="-228600" algn="ctr" eaLnBrk="0" fontAlgn="base" hangingPunct="0">
              <a:spcBef>
                <a:spcPct val="0"/>
              </a:spcBef>
              <a:spcAft>
                <a:spcPct val="0"/>
              </a:spcAft>
              <a:defRPr sz="2400">
                <a:solidFill>
                  <a:schemeClr val="tx1"/>
                </a:solidFill>
                <a:latin typeface="Times" pitchFamily="1" charset="0"/>
              </a:defRPr>
            </a:lvl8pPr>
            <a:lvl9pPr marL="3886200" indent="-228600" algn="ctr" eaLnBrk="0" fontAlgn="base" hangingPunct="0">
              <a:spcBef>
                <a:spcPct val="0"/>
              </a:spcBef>
              <a:spcAft>
                <a:spcPct val="0"/>
              </a:spcAft>
              <a:defRPr sz="2400">
                <a:solidFill>
                  <a:schemeClr val="tx1"/>
                </a:solidFill>
                <a:latin typeface="Times" pitchFamily="1" charset="0"/>
              </a:defRPr>
            </a:lvl9pPr>
          </a:lstStyle>
          <a:p>
            <a:r>
              <a:rPr lang="en-US"/>
              <a:t>Birdsfoot trefoil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5029200"/>
            <a:ext cx="3657600" cy="1143000"/>
          </a:xfrm>
        </p:spPr>
        <p:txBody>
          <a:bodyPr/>
          <a:lstStyle/>
          <a:p>
            <a:pPr eaLnBrk="1" hangingPunct="1"/>
            <a:r>
              <a:rPr lang="en-US" sz="2800" b="1" i="1" smtClean="0"/>
              <a:t>Vicia angustisifolia</a:t>
            </a:r>
            <a:r>
              <a:rPr lang="en-US" sz="2800" b="1" smtClean="0"/>
              <a:t>, vetch</a:t>
            </a:r>
            <a:endParaRPr lang="en-US" sz="2800" b="1" i="1" smtClean="0"/>
          </a:p>
        </p:txBody>
      </p:sp>
      <p:pic>
        <p:nvPicPr>
          <p:cNvPr id="430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588" y="0"/>
            <a:ext cx="4570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609600"/>
            <a:ext cx="4038600" cy="1143000"/>
          </a:xfrm>
        </p:spPr>
        <p:txBody>
          <a:bodyPr/>
          <a:lstStyle/>
          <a:p>
            <a:pPr eaLnBrk="1" hangingPunct="1"/>
            <a:r>
              <a:rPr lang="en-US" sz="2800" b="1" i="1" smtClean="0"/>
              <a:t>Coronilla varia</a:t>
            </a:r>
            <a:r>
              <a:rPr lang="en-US" sz="2800" b="1" smtClean="0"/>
              <a:t>, crown-vetch</a:t>
            </a:r>
            <a:endParaRPr lang="en-US" sz="2800" b="1" i="1" smtClean="0"/>
          </a:p>
        </p:txBody>
      </p:sp>
      <p:pic>
        <p:nvPicPr>
          <p:cNvPr id="4403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588" y="0"/>
            <a:ext cx="4570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4800" y="381000"/>
            <a:ext cx="8534400" cy="914400"/>
          </a:xfrm>
        </p:spPr>
        <p:txBody>
          <a:bodyPr/>
          <a:lstStyle/>
          <a:p>
            <a:pPr eaLnBrk="1" hangingPunct="1"/>
            <a:r>
              <a:rPr lang="en-US" sz="2800" b="1" smtClean="0">
                <a:solidFill>
                  <a:srgbClr val="000000"/>
                </a:solidFill>
                <a:latin typeface="Lucida Grande" pitchFamily="1" charset="0"/>
              </a:rPr>
              <a:t>Forage plants in the tropics</a:t>
            </a:r>
            <a:endParaRPr lang="en-US" smtClean="0">
              <a:solidFill>
                <a:srgbClr val="000000"/>
              </a:solidFill>
              <a:latin typeface="Lucida Grande" pitchFamily="1" charset="0"/>
            </a:endParaRPr>
          </a:p>
        </p:txBody>
      </p:sp>
      <p:sp>
        <p:nvSpPr>
          <p:cNvPr id="45059" name="Rectangle 3"/>
          <p:cNvSpPr>
            <a:spLocks noGrp="1" noChangeArrowheads="1"/>
          </p:cNvSpPr>
          <p:nvPr>
            <p:ph type="body" idx="1"/>
          </p:nvPr>
        </p:nvSpPr>
        <p:spPr>
          <a:xfrm>
            <a:off x="685800" y="1371600"/>
            <a:ext cx="7772400" cy="5029200"/>
          </a:xfrm>
        </p:spPr>
        <p:txBody>
          <a:bodyPr/>
          <a:lstStyle/>
          <a:p>
            <a:pPr eaLnBrk="1" hangingPunct="1">
              <a:lnSpc>
                <a:spcPct val="90000"/>
              </a:lnSpc>
            </a:pPr>
            <a:r>
              <a:rPr lang="en-US" sz="2800" smtClean="0">
                <a:solidFill>
                  <a:srgbClr val="000000"/>
                </a:solidFill>
                <a:latin typeface="Lucida Grande" pitchFamily="1" charset="0"/>
              </a:rPr>
              <a:t>Forage plants becoming more and more common in the tropics.</a:t>
            </a:r>
          </a:p>
          <a:p>
            <a:pPr eaLnBrk="1" hangingPunct="1">
              <a:lnSpc>
                <a:spcPct val="90000"/>
              </a:lnSpc>
            </a:pPr>
            <a:r>
              <a:rPr lang="en-US" sz="2800" smtClean="0">
                <a:solidFill>
                  <a:srgbClr val="000000"/>
                </a:solidFill>
                <a:latin typeface="Lucida Grande" pitchFamily="1" charset="0"/>
              </a:rPr>
              <a:t>In relatively temperate areas, millets, sudan grass, oats, rye,</a:t>
            </a:r>
            <a:r>
              <a:rPr lang="en-US" sz="2800" i="1" smtClean="0">
                <a:solidFill>
                  <a:srgbClr val="000000"/>
                </a:solidFill>
                <a:latin typeface="Lucida Grande" pitchFamily="1" charset="0"/>
              </a:rPr>
              <a:t>Trifolium subterraneum</a:t>
            </a:r>
            <a:r>
              <a:rPr lang="en-US" sz="2800" smtClean="0">
                <a:solidFill>
                  <a:srgbClr val="000000"/>
                </a:solidFill>
                <a:latin typeface="Lucida Grande" pitchFamily="1" charset="0"/>
              </a:rPr>
              <a:t>, </a:t>
            </a:r>
            <a:r>
              <a:rPr lang="en-US" sz="2800" i="1" smtClean="0">
                <a:solidFill>
                  <a:srgbClr val="000000"/>
                </a:solidFill>
                <a:latin typeface="Lucida Grande" pitchFamily="1" charset="0"/>
              </a:rPr>
              <a:t>Medicago</a:t>
            </a:r>
            <a:r>
              <a:rPr lang="en-US" sz="2800" smtClean="0">
                <a:solidFill>
                  <a:srgbClr val="000000"/>
                </a:solidFill>
                <a:latin typeface="Lucida Grande" pitchFamily="1" charset="0"/>
              </a:rPr>
              <a:t>, and other legumes widely cultivated.</a:t>
            </a:r>
          </a:p>
          <a:p>
            <a:pPr eaLnBrk="1" hangingPunct="1">
              <a:lnSpc>
                <a:spcPct val="90000"/>
              </a:lnSpc>
            </a:pPr>
            <a:r>
              <a:rPr lang="en-US" sz="2800" smtClean="0">
                <a:solidFill>
                  <a:srgbClr val="000000"/>
                </a:solidFill>
                <a:latin typeface="Lucida Grande" pitchFamily="1" charset="0"/>
              </a:rPr>
              <a:t>In warm tropical areas, Napier fodder [</a:t>
            </a:r>
            <a:r>
              <a:rPr lang="en-US" sz="2800" i="1" smtClean="0">
                <a:solidFill>
                  <a:srgbClr val="000000"/>
                </a:solidFill>
                <a:latin typeface="Lucida Grande" pitchFamily="1" charset="0"/>
              </a:rPr>
              <a:t>Setaria 	</a:t>
            </a:r>
            <a:r>
              <a:rPr lang="en-US" sz="2800" smtClean="0">
                <a:solidFill>
                  <a:srgbClr val="000000"/>
                </a:solidFill>
                <a:latin typeface="Lucida Grande" pitchFamily="1" charset="0"/>
              </a:rPr>
              <a:t>(</a:t>
            </a:r>
            <a:r>
              <a:rPr lang="en-US" sz="2800" i="1" smtClean="0">
                <a:solidFill>
                  <a:srgbClr val="000000"/>
                </a:solidFill>
                <a:latin typeface="Lucida Grande" pitchFamily="1" charset="0"/>
              </a:rPr>
              <a:t>Panicum</a:t>
            </a:r>
            <a:r>
              <a:rPr lang="en-US" sz="2800" smtClean="0">
                <a:solidFill>
                  <a:srgbClr val="000000"/>
                </a:solidFill>
                <a:latin typeface="Lucida Grande" pitchFamily="1" charset="0"/>
              </a:rPr>
              <a:t>)</a:t>
            </a:r>
            <a:r>
              <a:rPr lang="en-US" sz="2800" i="1" smtClean="0">
                <a:solidFill>
                  <a:srgbClr val="000000"/>
                </a:solidFill>
                <a:latin typeface="Lucida Grande" pitchFamily="1" charset="0"/>
              </a:rPr>
              <a:t> purpureum</a:t>
            </a:r>
            <a:r>
              <a:rPr lang="en-US" sz="2800" smtClean="0">
                <a:solidFill>
                  <a:srgbClr val="000000"/>
                </a:solidFill>
                <a:latin typeface="Lucida Grande" pitchFamily="1" charset="0"/>
              </a:rPr>
              <a:t>] and guinea grass or indio [</a:t>
            </a:r>
            <a:r>
              <a:rPr lang="en-US" sz="2800" i="1" smtClean="0">
                <a:solidFill>
                  <a:srgbClr val="000000"/>
                </a:solidFill>
                <a:latin typeface="Lucida Grande" pitchFamily="1" charset="0"/>
              </a:rPr>
              <a:t>Megathyrsus </a:t>
            </a:r>
            <a:r>
              <a:rPr lang="en-US" sz="2800" smtClean="0">
                <a:solidFill>
                  <a:srgbClr val="000000"/>
                </a:solidFill>
                <a:latin typeface="Lucida Grande" pitchFamily="1" charset="0"/>
              </a:rPr>
              <a:t>(</a:t>
            </a:r>
            <a:r>
              <a:rPr lang="en-US" sz="2800" i="1" smtClean="0">
                <a:solidFill>
                  <a:srgbClr val="000000"/>
                </a:solidFill>
                <a:latin typeface="Lucida Grande" pitchFamily="1" charset="0"/>
              </a:rPr>
              <a:t>Panicum</a:t>
            </a:r>
            <a:r>
              <a:rPr lang="en-US" sz="2800" smtClean="0">
                <a:solidFill>
                  <a:srgbClr val="000000"/>
                </a:solidFill>
                <a:latin typeface="Lucida Grande" pitchFamily="1" charset="0"/>
              </a:rPr>
              <a:t>) </a:t>
            </a:r>
            <a:r>
              <a:rPr lang="en-US" sz="2800" i="1" smtClean="0">
                <a:solidFill>
                  <a:srgbClr val="000000"/>
                </a:solidFill>
                <a:latin typeface="Lucida Grande" pitchFamily="1" charset="0"/>
              </a:rPr>
              <a:t>maximus</a:t>
            </a:r>
            <a:r>
              <a:rPr lang="en-US" sz="2800" smtClean="0">
                <a:solidFill>
                  <a:srgbClr val="000000"/>
                </a:solidFill>
                <a:latin typeface="Lucida Grande" pitchFamily="1" charset="0"/>
              </a:rPr>
              <a:t>] and the legumes (</a:t>
            </a:r>
            <a:r>
              <a:rPr lang="en-US" sz="2800" i="1" smtClean="0">
                <a:solidFill>
                  <a:srgbClr val="000000"/>
                </a:solidFill>
                <a:latin typeface="Lucida Grande" pitchFamily="1" charset="0"/>
              </a:rPr>
              <a:t>Pueraria phaseoloides</a:t>
            </a:r>
            <a:r>
              <a:rPr lang="en-US" sz="2800" smtClean="0">
                <a:solidFill>
                  <a:srgbClr val="000000"/>
                </a:solidFill>
                <a:latin typeface="Lucida Grande" pitchFamily="1" charset="0"/>
              </a:rPr>
              <a:t>) and </a:t>
            </a:r>
            <a:r>
              <a:rPr lang="en-US" sz="2800" i="1" smtClean="0">
                <a:solidFill>
                  <a:srgbClr val="000000"/>
                </a:solidFill>
                <a:latin typeface="Lucida Grande" pitchFamily="1" charset="0"/>
              </a:rPr>
              <a:t>Glycine wightii</a:t>
            </a:r>
            <a:r>
              <a:rPr lang="en-US" sz="2800" smtClean="0">
                <a:solidFill>
                  <a:srgbClr val="000000"/>
                </a:solidFill>
                <a:latin typeface="Lucida Grande" pitchFamily="1" charset="0"/>
              </a:rPr>
              <a:t> widely grown.</a:t>
            </a:r>
          </a:p>
          <a:p>
            <a:pPr eaLnBrk="1" hangingPunct="1">
              <a:lnSpc>
                <a:spcPct val="90000"/>
              </a:lnSpc>
            </a:pPr>
            <a:endParaRPr lang="en-US" sz="280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62000" y="6019800"/>
            <a:ext cx="7772400" cy="838200"/>
          </a:xfrm>
        </p:spPr>
        <p:txBody>
          <a:bodyPr/>
          <a:lstStyle/>
          <a:p>
            <a:pPr eaLnBrk="1" hangingPunct="1"/>
            <a:r>
              <a:rPr lang="en-US" sz="2200" i="1" smtClean="0">
                <a:solidFill>
                  <a:srgbClr val="000000"/>
                </a:solidFill>
                <a:latin typeface="Arial" charset="0"/>
              </a:rPr>
              <a:t>Megathyrsus </a:t>
            </a:r>
            <a:r>
              <a:rPr lang="en-US" sz="2200" smtClean="0">
                <a:solidFill>
                  <a:srgbClr val="000000"/>
                </a:solidFill>
                <a:latin typeface="Arial" charset="0"/>
              </a:rPr>
              <a:t>(</a:t>
            </a:r>
            <a:r>
              <a:rPr lang="en-US" sz="2200" i="1" smtClean="0">
                <a:solidFill>
                  <a:srgbClr val="000000"/>
                </a:solidFill>
                <a:latin typeface="Arial" charset="0"/>
              </a:rPr>
              <a:t>Panicum</a:t>
            </a:r>
            <a:r>
              <a:rPr lang="en-US" sz="2200" smtClean="0">
                <a:solidFill>
                  <a:srgbClr val="000000"/>
                </a:solidFill>
                <a:latin typeface="Arial" charset="0"/>
              </a:rPr>
              <a:t>) </a:t>
            </a:r>
            <a:r>
              <a:rPr lang="en-US" sz="2200" i="1" smtClean="0">
                <a:solidFill>
                  <a:srgbClr val="000000"/>
                </a:solidFill>
                <a:latin typeface="Arial" charset="0"/>
              </a:rPr>
              <a:t>maximus</a:t>
            </a:r>
            <a:r>
              <a:rPr lang="en-US" sz="2200" b="1" smtClean="0">
                <a:latin typeface="Arial" charset="0"/>
              </a:rPr>
              <a:t>, </a:t>
            </a:r>
            <a:r>
              <a:rPr lang="en-US" sz="2200" smtClean="0">
                <a:latin typeface="Arial" charset="0"/>
              </a:rPr>
              <a:t>guinea grass or indio</a:t>
            </a:r>
            <a:endParaRPr lang="en-US" sz="2800" b="1" smtClean="0"/>
          </a:p>
        </p:txBody>
      </p:sp>
      <p:pic>
        <p:nvPicPr>
          <p:cNvPr id="460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685800" y="1524000"/>
            <a:ext cx="7772400" cy="4114800"/>
          </a:xfrm>
        </p:spPr>
        <p:txBody>
          <a:bodyPr/>
          <a:lstStyle/>
          <a:p>
            <a:pPr eaLnBrk="1" hangingPunct="1">
              <a:lnSpc>
                <a:spcPct val="90000"/>
              </a:lnSpc>
            </a:pPr>
            <a:r>
              <a:rPr lang="en-US" sz="2800" smtClean="0">
                <a:solidFill>
                  <a:srgbClr val="000000"/>
                </a:solidFill>
                <a:latin typeface="Lucida Grande" pitchFamily="1" charset="0"/>
              </a:rPr>
              <a:t>In recent years, many types of legume forage crops that are small trees or shrubs have been planted.</a:t>
            </a:r>
          </a:p>
          <a:p>
            <a:pPr eaLnBrk="1" hangingPunct="1">
              <a:lnSpc>
                <a:spcPct val="90000"/>
              </a:lnSpc>
            </a:pPr>
            <a:r>
              <a:rPr lang="en-US" sz="2800" smtClean="0">
                <a:solidFill>
                  <a:srgbClr val="000000"/>
                </a:solidFill>
                <a:latin typeface="Lucida Grande" pitchFamily="1" charset="0"/>
              </a:rPr>
              <a:t>Examples are </a:t>
            </a:r>
            <a:r>
              <a:rPr lang="en-US" sz="2800" i="1" smtClean="0">
                <a:solidFill>
                  <a:srgbClr val="000000"/>
                </a:solidFill>
                <a:latin typeface="Lucida Grande" pitchFamily="1" charset="0"/>
              </a:rPr>
              <a:t>Acaciella angustissima</a:t>
            </a:r>
            <a:r>
              <a:rPr lang="en-US" sz="2800" smtClean="0">
                <a:solidFill>
                  <a:srgbClr val="000000"/>
                </a:solidFill>
                <a:latin typeface="Lucida Grande" pitchFamily="1" charset="0"/>
              </a:rPr>
              <a:t>, </a:t>
            </a:r>
            <a:r>
              <a:rPr lang="en-US" sz="2800" i="1" smtClean="0">
                <a:solidFill>
                  <a:srgbClr val="000000"/>
                </a:solidFill>
                <a:latin typeface="Lucida Grande" pitchFamily="1" charset="0"/>
              </a:rPr>
              <a:t>Leucaena leucocepahala</a:t>
            </a:r>
            <a:r>
              <a:rPr lang="en-US" sz="2800" smtClean="0">
                <a:solidFill>
                  <a:srgbClr val="000000"/>
                </a:solidFill>
                <a:latin typeface="Lucida Grande" pitchFamily="1" charset="0"/>
              </a:rPr>
              <a:t> and </a:t>
            </a:r>
            <a:r>
              <a:rPr lang="en-US" sz="2800" i="1" smtClean="0">
                <a:solidFill>
                  <a:srgbClr val="000000"/>
                </a:solidFill>
                <a:latin typeface="Lucida Grande" pitchFamily="1" charset="0"/>
              </a:rPr>
              <a:t>Indigofera spicata</a:t>
            </a:r>
            <a:r>
              <a:rPr lang="en-US" sz="2800" smtClean="0">
                <a:solidFill>
                  <a:srgbClr val="000000"/>
                </a:solidFill>
                <a:latin typeface="Lucida Grande" pitchFamily="1" charset="0"/>
              </a:rPr>
              <a:t>.</a:t>
            </a:r>
          </a:p>
          <a:p>
            <a:pPr eaLnBrk="1" hangingPunct="1">
              <a:lnSpc>
                <a:spcPct val="90000"/>
              </a:lnSpc>
            </a:pPr>
            <a:r>
              <a:rPr lang="en-US" sz="2800" smtClean="0">
                <a:solidFill>
                  <a:srgbClr val="000000"/>
                </a:solidFill>
                <a:latin typeface="Lucida Grande" pitchFamily="1" charset="0"/>
              </a:rPr>
              <a:t>Although they produce a lot of protein and are good forage plants, all have some toxicity problems.</a:t>
            </a:r>
          </a:p>
          <a:p>
            <a:pPr eaLnBrk="1" hangingPunct="1">
              <a:lnSpc>
                <a:spcPct val="90000"/>
              </a:lnSpc>
            </a:pPr>
            <a:endParaRPr lang="en-US" sz="2800" smtClean="0">
              <a:solidFill>
                <a:srgbClr val="000000"/>
              </a:solidFill>
              <a:latin typeface="Lucida Grande" pitchFamily="1" charset="0"/>
            </a:endParaRPr>
          </a:p>
          <a:p>
            <a:pPr eaLnBrk="1" hangingPunct="1">
              <a:lnSpc>
                <a:spcPct val="90000"/>
              </a:lnSpc>
            </a:pPr>
            <a:endParaRPr lang="en-US" sz="280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029200" y="609600"/>
            <a:ext cx="3429000" cy="1143000"/>
          </a:xfrm>
        </p:spPr>
        <p:txBody>
          <a:bodyPr/>
          <a:lstStyle/>
          <a:p>
            <a:pPr eaLnBrk="1" hangingPunct="1"/>
            <a:r>
              <a:rPr lang="en-US" sz="2800" b="1" i="1" smtClean="0"/>
              <a:t>Leucaena leucocephala</a:t>
            </a:r>
          </a:p>
        </p:txBody>
      </p:sp>
      <p:pic>
        <p:nvPicPr>
          <p:cNvPr id="481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200400" y="4953000"/>
            <a:ext cx="3505200" cy="990600"/>
          </a:xfrm>
        </p:spPr>
        <p:txBody>
          <a:bodyPr/>
          <a:lstStyle/>
          <a:p>
            <a:pPr eaLnBrk="1" hangingPunct="1"/>
            <a:r>
              <a:rPr lang="en-US" sz="2400" i="1" smtClean="0">
                <a:latin typeface="Times New Roman" pitchFamily="1" charset="0"/>
              </a:rPr>
              <a:t>Indigofera hendecaphylla</a:t>
            </a:r>
            <a:r>
              <a:rPr lang="en-US" sz="2400" smtClean="0">
                <a:latin typeface="Times New Roman" pitchFamily="1" charset="0"/>
              </a:rPr>
              <a:t> Jacq.</a:t>
            </a:r>
            <a:r>
              <a:rPr lang="en-US" sz="2400" smtClean="0"/>
              <a:t> (</a:t>
            </a:r>
            <a:r>
              <a:rPr lang="en-US" sz="2400" i="1" smtClean="0"/>
              <a:t>Indigofera spicata)</a:t>
            </a:r>
            <a:endParaRPr lang="en-US" sz="2800" i="1" smtClean="0"/>
          </a:p>
        </p:txBody>
      </p:sp>
      <p:pic>
        <p:nvPicPr>
          <p:cNvPr id="4915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33400"/>
            <a:ext cx="56388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Text Box 12"/>
          <p:cNvSpPr txBox="1">
            <a:spLocks noChangeArrowheads="1"/>
          </p:cNvSpPr>
          <p:nvPr/>
        </p:nvSpPr>
        <p:spPr bwMode="auto">
          <a:xfrm>
            <a:off x="228600" y="61722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algn="ctr" eaLnBrk="0" fontAlgn="base" hangingPunct="0">
              <a:spcBef>
                <a:spcPct val="0"/>
              </a:spcBef>
              <a:spcAft>
                <a:spcPct val="0"/>
              </a:spcAft>
              <a:defRPr sz="2400">
                <a:solidFill>
                  <a:schemeClr val="tx1"/>
                </a:solidFill>
                <a:latin typeface="Times" pitchFamily="1" charset="0"/>
              </a:defRPr>
            </a:lvl6pPr>
            <a:lvl7pPr marL="2971800" indent="-228600" algn="ctr" eaLnBrk="0" fontAlgn="base" hangingPunct="0">
              <a:spcBef>
                <a:spcPct val="0"/>
              </a:spcBef>
              <a:spcAft>
                <a:spcPct val="0"/>
              </a:spcAft>
              <a:defRPr sz="2400">
                <a:solidFill>
                  <a:schemeClr val="tx1"/>
                </a:solidFill>
                <a:latin typeface="Times" pitchFamily="1" charset="0"/>
              </a:defRPr>
            </a:lvl7pPr>
            <a:lvl8pPr marL="3429000" indent="-228600" algn="ctr" eaLnBrk="0" fontAlgn="base" hangingPunct="0">
              <a:spcBef>
                <a:spcPct val="0"/>
              </a:spcBef>
              <a:spcAft>
                <a:spcPct val="0"/>
              </a:spcAft>
              <a:defRPr sz="2400">
                <a:solidFill>
                  <a:schemeClr val="tx1"/>
                </a:solidFill>
                <a:latin typeface="Times" pitchFamily="1" charset="0"/>
              </a:defRPr>
            </a:lvl8pPr>
            <a:lvl9pPr marL="3886200" indent="-228600" algn="ctr" eaLnBrk="0" fontAlgn="base" hangingPunct="0">
              <a:spcBef>
                <a:spcPct val="0"/>
              </a:spcBef>
              <a:spcAft>
                <a:spcPct val="0"/>
              </a:spcAft>
              <a:defRPr sz="2400">
                <a:solidFill>
                  <a:schemeClr val="tx1"/>
                </a:solidFill>
                <a:latin typeface="Times" pitchFamily="1" charset="0"/>
              </a:defRPr>
            </a:lvl9pPr>
          </a:lstStyle>
          <a:p>
            <a:r>
              <a:rPr lang="en-US"/>
              <a:t>flickr.com/photos/chiaubun/2474219846/</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n-US" smtClean="0"/>
          </a:p>
        </p:txBody>
      </p:sp>
      <p:sp>
        <p:nvSpPr>
          <p:cNvPr id="50179" name="Rectangle 3"/>
          <p:cNvSpPr>
            <a:spLocks noGrp="1" noChangeArrowheads="1"/>
          </p:cNvSpPr>
          <p:nvPr>
            <p:ph type="body" idx="1"/>
          </p:nvPr>
        </p:nvSpPr>
        <p:spPr/>
        <p:txBody>
          <a:bodyPr/>
          <a:lstStyle/>
          <a:p>
            <a:pPr eaLnBrk="1" hangingPunct="1"/>
            <a:endParaRPr lang="en-US"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en-US" smtClean="0"/>
          </a:p>
        </p:txBody>
      </p:sp>
      <p:sp>
        <p:nvSpPr>
          <p:cNvPr id="51203" name="Rectangle 3"/>
          <p:cNvSpPr>
            <a:spLocks noGrp="1" noChangeArrowheads="1"/>
          </p:cNvSpPr>
          <p:nvPr>
            <p:ph type="body" idx="1"/>
          </p:nvPr>
        </p:nvSpPr>
        <p:spPr/>
        <p:txBody>
          <a:bodyPr/>
          <a:lstStyle/>
          <a:p>
            <a:pPr eaLnBrk="1" hangingPunct="1"/>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219200" y="1981200"/>
            <a:ext cx="7772400" cy="4114800"/>
          </a:xfrm>
        </p:spPr>
        <p:txBody>
          <a:bodyPr/>
          <a:lstStyle/>
          <a:p>
            <a:pPr eaLnBrk="1" hangingPunct="1"/>
            <a:endParaRPr lang="en-US" smtClean="0">
              <a:solidFill>
                <a:srgbClr val="000000"/>
              </a:solidFill>
              <a:latin typeface="Lucida Grande" pitchFamily="1" charset="0"/>
            </a:endParaRPr>
          </a:p>
          <a:p>
            <a:pPr eaLnBrk="1" hangingPunct="1">
              <a:buFontTx/>
              <a:buNone/>
            </a:pPr>
            <a:r>
              <a:rPr lang="en-US" smtClean="0">
                <a:solidFill>
                  <a:srgbClr val="000000"/>
                </a:solidFill>
                <a:latin typeface="Lucida Grande" pitchFamily="1" charset="0"/>
              </a:rPr>
              <a:t>Most important forage crop</a:t>
            </a:r>
          </a:p>
          <a:p>
            <a:pPr eaLnBrk="1" hangingPunct="1"/>
            <a:r>
              <a:rPr lang="en-US" smtClean="0">
                <a:solidFill>
                  <a:srgbClr val="000000"/>
                </a:solidFill>
                <a:latin typeface="Lucida Grande" pitchFamily="1" charset="0"/>
              </a:rPr>
              <a:t>     Alfalfa </a:t>
            </a:r>
          </a:p>
          <a:p>
            <a:pPr eaLnBrk="1" hangingPunct="1"/>
            <a:endParaRPr lang="en-US" smtClean="0">
              <a:solidFill>
                <a:srgbClr val="000000"/>
              </a:solidFill>
              <a:latin typeface="Lucida Grande" pitchFamily="1" charset="0"/>
            </a:endParaRPr>
          </a:p>
          <a:p>
            <a:pPr eaLnBrk="1" hangingPunct="1"/>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200" b="1" smtClean="0">
                <a:solidFill>
                  <a:srgbClr val="000000"/>
                </a:solidFill>
                <a:latin typeface="Lucida Grande" pitchFamily="1" charset="0"/>
              </a:rPr>
              <a:t>Reading</a:t>
            </a:r>
            <a:endParaRPr lang="en-US" smtClean="0">
              <a:solidFill>
                <a:srgbClr val="000000"/>
              </a:solidFill>
              <a:latin typeface="Lucida Grande" pitchFamily="1" charset="0"/>
            </a:endParaRPr>
          </a:p>
        </p:txBody>
      </p:sp>
      <p:sp>
        <p:nvSpPr>
          <p:cNvPr id="7171" name="Rectangle 3"/>
          <p:cNvSpPr>
            <a:spLocks noGrp="1" noChangeArrowheads="1"/>
          </p:cNvSpPr>
          <p:nvPr>
            <p:ph type="body" idx="1"/>
          </p:nvPr>
        </p:nvSpPr>
        <p:spPr>
          <a:xfrm>
            <a:off x="990600" y="1676400"/>
            <a:ext cx="7772400" cy="4114800"/>
          </a:xfrm>
        </p:spPr>
        <p:txBody>
          <a:bodyPr/>
          <a:lstStyle/>
          <a:p>
            <a:pPr eaLnBrk="1" hangingPunct="1"/>
            <a:endParaRPr lang="en-US" smtClean="0">
              <a:solidFill>
                <a:srgbClr val="000000"/>
              </a:solidFill>
              <a:latin typeface="Lucida Grande" pitchFamily="1" charset="0"/>
            </a:endParaRPr>
          </a:p>
          <a:p>
            <a:pPr eaLnBrk="1" hangingPunct="1"/>
            <a:endParaRPr lang="en-US" smtClean="0">
              <a:solidFill>
                <a:srgbClr val="000000"/>
              </a:solidFill>
              <a:latin typeface="Lucida Grande" pitchFamily="1" charset="0"/>
            </a:endParaRPr>
          </a:p>
          <a:p>
            <a:pPr eaLnBrk="1" hangingPunct="1"/>
            <a:r>
              <a:rPr lang="en-US" smtClean="0">
                <a:solidFill>
                  <a:srgbClr val="000000"/>
                </a:solidFill>
                <a:latin typeface="Lucida Grande" pitchFamily="1" charset="0"/>
              </a:rPr>
              <a:t>CHAPTERS 5 (pp. 134-135) AND 6 (pp. 153-154) IN TEXT.</a:t>
            </a:r>
          </a:p>
          <a:p>
            <a:pPr eaLnBrk="1" hangingPunct="1"/>
            <a:endParaRPr lang="en-US" smtClean="0">
              <a:solidFill>
                <a:srgbClr val="000000"/>
              </a:solidFill>
              <a:latin typeface="Lucida Grande" pitchFamily="1" charset="0"/>
            </a:endParaRPr>
          </a:p>
          <a:p>
            <a:pPr eaLnBrk="1" hangingPunct="1"/>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609600"/>
            <a:ext cx="7772400" cy="838200"/>
          </a:xfrm>
        </p:spPr>
        <p:txBody>
          <a:bodyPr/>
          <a:lstStyle/>
          <a:p>
            <a:pPr eaLnBrk="1" hangingPunct="1"/>
            <a:r>
              <a:rPr lang="en-US" sz="3200" b="1" smtClean="0">
                <a:solidFill>
                  <a:srgbClr val="000000"/>
                </a:solidFill>
                <a:latin typeface="Lucida Grande" pitchFamily="1" charset="0"/>
              </a:rPr>
              <a:t>Introduction</a:t>
            </a:r>
            <a:endParaRPr lang="en-US" smtClean="0">
              <a:solidFill>
                <a:srgbClr val="000000"/>
              </a:solidFill>
              <a:latin typeface="Lucida Grande" pitchFamily="1" charset="0"/>
            </a:endParaRPr>
          </a:p>
        </p:txBody>
      </p:sp>
      <p:sp>
        <p:nvSpPr>
          <p:cNvPr id="8195" name="Rectangle 3"/>
          <p:cNvSpPr>
            <a:spLocks noGrp="1" noChangeArrowheads="1"/>
          </p:cNvSpPr>
          <p:nvPr>
            <p:ph type="body" idx="1"/>
          </p:nvPr>
        </p:nvSpPr>
        <p:spPr>
          <a:xfrm>
            <a:off x="685800" y="2209800"/>
            <a:ext cx="7772400" cy="2590800"/>
          </a:xfrm>
        </p:spPr>
        <p:txBody>
          <a:bodyPr/>
          <a:lstStyle/>
          <a:p>
            <a:pPr eaLnBrk="1" hangingPunct="1">
              <a:lnSpc>
                <a:spcPct val="90000"/>
              </a:lnSpc>
            </a:pPr>
            <a:r>
              <a:rPr lang="en-US" smtClean="0">
                <a:solidFill>
                  <a:srgbClr val="000000"/>
                </a:solidFill>
                <a:latin typeface="Lucida Grande" pitchFamily="1" charset="0"/>
              </a:rPr>
              <a:t>Forage crops mainly consist of members of the Fabaceae (Leguminosae) and Poaceae (Gramineae).</a:t>
            </a:r>
          </a:p>
          <a:p>
            <a:pPr eaLnBrk="1" hangingPunct="1">
              <a:lnSpc>
                <a:spcPct val="90000"/>
              </a:lnSpc>
            </a:pPr>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838200"/>
          </a:xfrm>
        </p:spPr>
        <p:txBody>
          <a:bodyPr/>
          <a:lstStyle/>
          <a:p>
            <a:pPr eaLnBrk="1" hangingPunct="1"/>
            <a:r>
              <a:rPr lang="en-US" sz="3200" b="1" smtClean="0">
                <a:solidFill>
                  <a:srgbClr val="000000"/>
                </a:solidFill>
                <a:latin typeface="Lucida Grande" pitchFamily="1" charset="0"/>
              </a:rPr>
              <a:t>Introduction</a:t>
            </a:r>
            <a:endParaRPr lang="en-US" smtClean="0">
              <a:solidFill>
                <a:srgbClr val="000000"/>
              </a:solidFill>
              <a:latin typeface="Lucida Grande" pitchFamily="1" charset="0"/>
            </a:endParaRPr>
          </a:p>
        </p:txBody>
      </p:sp>
      <p:sp>
        <p:nvSpPr>
          <p:cNvPr id="9219" name="Rectangle 3"/>
          <p:cNvSpPr>
            <a:spLocks noGrp="1" noChangeArrowheads="1"/>
          </p:cNvSpPr>
          <p:nvPr>
            <p:ph type="body" idx="1"/>
          </p:nvPr>
        </p:nvSpPr>
        <p:spPr>
          <a:xfrm>
            <a:off x="685800" y="1447800"/>
            <a:ext cx="7772400" cy="5181600"/>
          </a:xfrm>
        </p:spPr>
        <p:txBody>
          <a:bodyPr/>
          <a:lstStyle/>
          <a:p>
            <a:pPr eaLnBrk="1" hangingPunct="1">
              <a:lnSpc>
                <a:spcPct val="90000"/>
              </a:lnSpc>
            </a:pPr>
            <a:r>
              <a:rPr lang="en-US" sz="2800" smtClean="0">
                <a:solidFill>
                  <a:srgbClr val="000000"/>
                </a:solidFill>
                <a:latin typeface="Lucida Grande" pitchFamily="1" charset="0"/>
              </a:rPr>
              <a:t>Cumulatively, the value of forage crops is comparable to non-forage cultivated plants.</a:t>
            </a:r>
          </a:p>
          <a:p>
            <a:pPr eaLnBrk="1" hangingPunct="1">
              <a:lnSpc>
                <a:spcPct val="90000"/>
              </a:lnSpc>
            </a:pPr>
            <a:r>
              <a:rPr lang="en-US" sz="2800" smtClean="0">
                <a:solidFill>
                  <a:srgbClr val="000000"/>
                </a:solidFill>
                <a:latin typeface="Lucida Grande" pitchFamily="1" charset="0"/>
              </a:rPr>
              <a:t>In the world there are about 1.5 X 10</a:t>
            </a:r>
            <a:r>
              <a:rPr lang="en-US" sz="2800" baseline="30000" smtClean="0">
                <a:solidFill>
                  <a:srgbClr val="000000"/>
                </a:solidFill>
                <a:latin typeface="Lucida Grande" pitchFamily="1" charset="0"/>
              </a:rPr>
              <a:t>9</a:t>
            </a:r>
            <a:r>
              <a:rPr lang="en-US" sz="2800" smtClean="0">
                <a:solidFill>
                  <a:srgbClr val="000000"/>
                </a:solidFill>
                <a:latin typeface="Lucida Grande" pitchFamily="1" charset="0"/>
              </a:rPr>
              <a:t> hectares (3.7 X 10</a:t>
            </a:r>
            <a:r>
              <a:rPr lang="en-US" sz="2800" baseline="30000" smtClean="0">
                <a:solidFill>
                  <a:srgbClr val="000000"/>
                </a:solidFill>
                <a:latin typeface="Lucida Grande" pitchFamily="1" charset="0"/>
              </a:rPr>
              <a:t>9</a:t>
            </a:r>
            <a:r>
              <a:rPr lang="en-US" sz="2800" smtClean="0">
                <a:solidFill>
                  <a:srgbClr val="000000"/>
                </a:solidFill>
                <a:latin typeface="Lucida Grande" pitchFamily="1" charset="0"/>
              </a:rPr>
              <a:t> acres) of arable land. There are 3 X 10</a:t>
            </a:r>
            <a:r>
              <a:rPr lang="en-US" sz="2800" baseline="30000" smtClean="0">
                <a:solidFill>
                  <a:srgbClr val="000000"/>
                </a:solidFill>
                <a:latin typeface="Lucida Grande" pitchFamily="1" charset="0"/>
              </a:rPr>
              <a:t>9</a:t>
            </a:r>
            <a:r>
              <a:rPr lang="en-US" sz="2800" smtClean="0">
                <a:solidFill>
                  <a:srgbClr val="000000"/>
                </a:solidFill>
                <a:latin typeface="Lucida Grande" pitchFamily="1" charset="0"/>
              </a:rPr>
              <a:t> hectares (7.5 X 10</a:t>
            </a:r>
            <a:r>
              <a:rPr lang="en-US" sz="2800" baseline="30000" smtClean="0">
                <a:solidFill>
                  <a:srgbClr val="000000"/>
                </a:solidFill>
                <a:latin typeface="Lucida Grande" pitchFamily="1" charset="0"/>
              </a:rPr>
              <a:t>9</a:t>
            </a:r>
            <a:r>
              <a:rPr lang="en-US" sz="2800" smtClean="0">
                <a:solidFill>
                  <a:srgbClr val="000000"/>
                </a:solidFill>
                <a:latin typeface="Lucida Grande" pitchFamily="1" charset="0"/>
              </a:rPr>
              <a:t> acres) of pasture lands.</a:t>
            </a:r>
          </a:p>
          <a:p>
            <a:pPr eaLnBrk="1" hangingPunct="1">
              <a:lnSpc>
                <a:spcPct val="90000"/>
              </a:lnSpc>
            </a:pPr>
            <a:r>
              <a:rPr lang="en-US" sz="2800" smtClean="0">
                <a:solidFill>
                  <a:srgbClr val="000000"/>
                </a:solidFill>
                <a:latin typeface="Lucida Grande" pitchFamily="1" charset="0"/>
              </a:rPr>
              <a:t>In North America, they are about equal. In Europe and S.E. Asia, there is more arable land. In S. America, most of Asia, and Africa there is more pasture land.</a:t>
            </a:r>
          </a:p>
          <a:p>
            <a:pPr eaLnBrk="1" hangingPunct="1">
              <a:lnSpc>
                <a:spcPct val="90000"/>
              </a:lnSpc>
            </a:pPr>
            <a:endParaRPr lang="en-US" sz="28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5"/>
          <p:cNvSpPr txBox="1">
            <a:spLocks noChangeArrowheads="1"/>
          </p:cNvSpPr>
          <p:nvPr/>
        </p:nvSpPr>
        <p:spPr bwMode="auto">
          <a:xfrm>
            <a:off x="5638800" y="6400800"/>
            <a:ext cx="3373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algn="ctr" eaLnBrk="0" fontAlgn="base" hangingPunct="0">
              <a:spcBef>
                <a:spcPct val="0"/>
              </a:spcBef>
              <a:spcAft>
                <a:spcPct val="0"/>
              </a:spcAft>
              <a:defRPr sz="2400">
                <a:solidFill>
                  <a:schemeClr val="tx1"/>
                </a:solidFill>
                <a:latin typeface="Times" pitchFamily="1" charset="0"/>
              </a:defRPr>
            </a:lvl6pPr>
            <a:lvl7pPr marL="2971800" indent="-228600" algn="ctr" eaLnBrk="0" fontAlgn="base" hangingPunct="0">
              <a:spcBef>
                <a:spcPct val="0"/>
              </a:spcBef>
              <a:spcAft>
                <a:spcPct val="0"/>
              </a:spcAft>
              <a:defRPr sz="2400">
                <a:solidFill>
                  <a:schemeClr val="tx1"/>
                </a:solidFill>
                <a:latin typeface="Times" pitchFamily="1" charset="0"/>
              </a:defRPr>
            </a:lvl7pPr>
            <a:lvl8pPr marL="3429000" indent="-228600" algn="ctr" eaLnBrk="0" fontAlgn="base" hangingPunct="0">
              <a:spcBef>
                <a:spcPct val="0"/>
              </a:spcBef>
              <a:spcAft>
                <a:spcPct val="0"/>
              </a:spcAft>
              <a:defRPr sz="2400">
                <a:solidFill>
                  <a:schemeClr val="tx1"/>
                </a:solidFill>
                <a:latin typeface="Times" pitchFamily="1" charset="0"/>
              </a:defRPr>
            </a:lvl8pPr>
            <a:lvl9pPr marL="3886200" indent="-228600" algn="ctr" eaLnBrk="0" fontAlgn="base" hangingPunct="0">
              <a:spcBef>
                <a:spcPct val="0"/>
              </a:spcBef>
              <a:spcAft>
                <a:spcPct val="0"/>
              </a:spcAft>
              <a:defRPr sz="2400">
                <a:solidFill>
                  <a:schemeClr val="tx1"/>
                </a:solidFill>
                <a:latin typeface="Times" pitchFamily="1" charset="0"/>
              </a:defRPr>
            </a:lvl9pPr>
          </a:lstStyle>
          <a:p>
            <a:r>
              <a:rPr lang="en-US" sz="1400"/>
              <a:t>University of Illinois, College of Agriculture</a:t>
            </a:r>
          </a:p>
        </p:txBody>
      </p:sp>
    </p:spTree>
  </p:cSld>
  <p:clrMapOvr>
    <a:masterClrMapping/>
  </p:clrMapOvr>
</p:sld>
</file>

<file path=ppt/theme/theme1.xml><?xml version="1.0" encoding="utf-8"?>
<a:theme xmlns:a="http://schemas.openxmlformats.org/drawingml/2006/main" name="Blank">
  <a:themeElements>
    <a:clrScheme name="">
      <a:dk1>
        <a:srgbClr val="000000"/>
      </a:dk1>
      <a:lt1>
        <a:srgbClr val="59FF6D"/>
      </a:lt1>
      <a:dk2>
        <a:srgbClr val="000000"/>
      </a:dk2>
      <a:lt2>
        <a:srgbClr val="777777"/>
      </a:lt2>
      <a:accent1>
        <a:srgbClr val="FFFFF7"/>
      </a:accent1>
      <a:accent2>
        <a:srgbClr val="33CCCC"/>
      </a:accent2>
      <a:accent3>
        <a:srgbClr val="B5FFBA"/>
      </a:accent3>
      <a:accent4>
        <a:srgbClr val="000000"/>
      </a:accent4>
      <a:accent5>
        <a:srgbClr val="FFFFFA"/>
      </a:accent5>
      <a:accent6>
        <a:srgbClr val="2DB9B9"/>
      </a:accent6>
      <a:hlink>
        <a:srgbClr val="FF5050"/>
      </a:hlink>
      <a:folHlink>
        <a:srgbClr val="FF99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Morgana:Microsoft Office 2001:Templates:Presentations:Designs:Blank</Template>
  <TotalTime>1924</TotalTime>
  <Words>1222</Words>
  <Application>Microsoft Office PowerPoint</Application>
  <PresentationFormat>On-screen Show (4:3)</PresentationFormat>
  <Paragraphs>137</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Times</vt:lpstr>
      <vt:lpstr>Arial</vt:lpstr>
      <vt:lpstr>Lucida Grande</vt:lpstr>
      <vt:lpstr>Times New Roman</vt:lpstr>
      <vt:lpstr>Blank</vt:lpstr>
      <vt:lpstr>Forage Crops</vt:lpstr>
      <vt:lpstr>David S. Seigler  Department of Plant Biology University of Illinois Urbana, Illinois 61801  USA  seigler@life.illinois.edu http://www.life.illinois.edu/seigler</vt:lpstr>
      <vt:lpstr>Forages - Outline</vt:lpstr>
      <vt:lpstr>PowerPoint Presentation</vt:lpstr>
      <vt:lpstr>PowerPoint Presentation</vt:lpstr>
      <vt:lpstr>Reading</vt:lpstr>
      <vt:lpstr>Introduction</vt:lpstr>
      <vt:lpstr>Introduction</vt:lpstr>
      <vt:lpstr>PowerPoint Presentation</vt:lpstr>
      <vt:lpstr>Nutrition</vt:lpstr>
      <vt:lpstr>PowerPoint Presentation</vt:lpstr>
      <vt:lpstr>Cereal grains and root crops</vt:lpstr>
      <vt:lpstr>Sorghum bicolor, grain sorghum</vt:lpstr>
      <vt:lpstr>Sorghum bicolor, cane sorghum</vt:lpstr>
      <vt:lpstr>Johnson grass, Sorghum halepense</vt:lpstr>
      <vt:lpstr>Straw in the Central Valley, California</vt:lpstr>
      <vt:lpstr>Hay and ensilage</vt:lpstr>
      <vt:lpstr>Hay production in Central Illinois</vt:lpstr>
      <vt:lpstr>Ensilage</vt:lpstr>
      <vt:lpstr>Ensilage and silos</vt:lpstr>
      <vt:lpstr>Cultivated forage crops</vt:lpstr>
      <vt:lpstr>Grasses, Poaceae or Gramineae</vt:lpstr>
      <vt:lpstr>Timothy, Phleum pratense</vt:lpstr>
      <vt:lpstr>Bouteloua curtipendula,  side oats grama</vt:lpstr>
      <vt:lpstr>Dactylis glomeratus, orchard grass</vt:lpstr>
      <vt:lpstr>Buchloe dactyloides, buffalo grass</vt:lpstr>
      <vt:lpstr>Legume forage crops</vt:lpstr>
      <vt:lpstr>Legume forage crops</vt:lpstr>
      <vt:lpstr>Alfalfa (Medicago sativa)</vt:lpstr>
      <vt:lpstr>Alfalfa or lucerne, Medicago sativa</vt:lpstr>
      <vt:lpstr>Alfalfa in Baja California Sur</vt:lpstr>
      <vt:lpstr>PowerPoint Presentation</vt:lpstr>
      <vt:lpstr>PowerPoint Presentation</vt:lpstr>
      <vt:lpstr>Clovers (Trifolium spp. )</vt:lpstr>
      <vt:lpstr>Trifolium repens, white clover</vt:lpstr>
      <vt:lpstr>Sweet clover, lespedeza, and birdsfoot trefoil</vt:lpstr>
      <vt:lpstr>Melilotus officinalis, sweet clover</vt:lpstr>
      <vt:lpstr>Lespedeza cuneata, lespedeza</vt:lpstr>
      <vt:lpstr>Birdsfoot trefoil, Lotus corniculatus</vt:lpstr>
      <vt:lpstr>PowerPoint Presentation</vt:lpstr>
      <vt:lpstr>Vicia angustisifolia, vetch</vt:lpstr>
      <vt:lpstr>Coronilla varia, crown-vetch</vt:lpstr>
      <vt:lpstr>Forage plants in the tropics</vt:lpstr>
      <vt:lpstr>Megathyrsus (Panicum) maximus, guinea grass or indio</vt:lpstr>
      <vt:lpstr>PowerPoint Presentation</vt:lpstr>
      <vt:lpstr>Leucaena leucocephala</vt:lpstr>
      <vt:lpstr>Indigofera hendecaphylla Jacq. (Indigofera spicata)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dc:title>
  <dc:subject>iridoid monoterpenes</dc:subject>
  <dc:creator>David  Seigler</dc:creator>
  <cp:lastModifiedBy>Teacher E-Solutions</cp:lastModifiedBy>
  <cp:revision>111</cp:revision>
  <cp:lastPrinted>2001-03-31T19:06:11Z</cp:lastPrinted>
  <dcterms:created xsi:type="dcterms:W3CDTF">2001-03-06T15:12:31Z</dcterms:created>
  <dcterms:modified xsi:type="dcterms:W3CDTF">2019-01-15T12:43:29Z</dcterms:modified>
</cp:coreProperties>
</file>