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2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8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9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4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8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8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5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3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5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528103/how-to-draw-a-ph-scale-in-latex/52811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869A-D549-9138-DD81-39B18BD70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0013"/>
            <a:ext cx="11224154" cy="1343025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DETERMINING THE STRENGTH OF ACIDS AND BASES.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CB09-F7E0-E94A-9760-016052668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3038"/>
            <a:ext cx="11224153" cy="5200649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Some acids are strong while others are weak.</a:t>
            </a:r>
          </a:p>
          <a:p>
            <a:r>
              <a:rPr lang="en-US" sz="4400" dirty="0"/>
              <a:t>Some bases are strong while others are weak.</a:t>
            </a:r>
          </a:p>
          <a:p>
            <a:r>
              <a:rPr lang="en-US" sz="4400" dirty="0"/>
              <a:t>We can differentiate between strong and weak acids or bases by use of </a:t>
            </a:r>
            <a:r>
              <a:rPr lang="en-US" sz="4400" dirty="0">
                <a:solidFill>
                  <a:srgbClr val="FF0000"/>
                </a:solidFill>
              </a:rPr>
              <a:t>universal indicator</a:t>
            </a:r>
          </a:p>
        </p:txBody>
      </p:sp>
    </p:spTree>
    <p:extLst>
      <p:ext uri="{BB962C8B-B14F-4D97-AF65-F5344CB8AC3E}">
        <p14:creationId xmlns:p14="http://schemas.microsoft.com/office/powerpoint/2010/main" val="24545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8A7B0-D0CF-DCF9-FC03-CC169AB8B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9"/>
            <a:ext cx="11395603" cy="6041361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A universal indicator is a mixture of several indicators.</a:t>
            </a:r>
          </a:p>
          <a:p>
            <a:r>
              <a:rPr lang="en-US" sz="4400" dirty="0"/>
              <a:t>It changes </a:t>
            </a:r>
            <a:r>
              <a:rPr lang="en-US" sz="4400" dirty="0" err="1"/>
              <a:t>colour</a:t>
            </a:r>
            <a:r>
              <a:rPr lang="en-US" sz="4400" dirty="0"/>
              <a:t> in acids and in bases depending on the strength of the solution.</a:t>
            </a:r>
          </a:p>
          <a:p>
            <a:r>
              <a:rPr lang="en-US" sz="4400" dirty="0"/>
              <a:t>The range of </a:t>
            </a:r>
            <a:r>
              <a:rPr lang="en-US" sz="4400" dirty="0" err="1"/>
              <a:t>colours</a:t>
            </a:r>
            <a:r>
              <a:rPr lang="en-US" sz="4400" dirty="0"/>
              <a:t> that a universal indicator can change to are interpreted using a </a:t>
            </a:r>
            <a:r>
              <a:rPr lang="en-US" sz="4400" dirty="0">
                <a:solidFill>
                  <a:srgbClr val="FF0000"/>
                </a:solidFill>
              </a:rPr>
              <a:t>pH chart.</a:t>
            </a:r>
          </a:p>
          <a:p>
            <a:r>
              <a:rPr lang="en-US" sz="4400" dirty="0">
                <a:solidFill>
                  <a:schemeClr val="tx1"/>
                </a:solidFill>
              </a:rPr>
              <a:t>A pH chart has different </a:t>
            </a:r>
            <a:r>
              <a:rPr lang="en-US" sz="4400" dirty="0" err="1">
                <a:solidFill>
                  <a:schemeClr val="tx1"/>
                </a:solidFill>
              </a:rPr>
              <a:t>colours</a:t>
            </a:r>
            <a:r>
              <a:rPr lang="en-US" sz="4400" dirty="0">
                <a:solidFill>
                  <a:schemeClr val="tx1"/>
                </a:solidFill>
              </a:rPr>
              <a:t> and a scale of values ranging from 0 – 14.</a:t>
            </a:r>
          </a:p>
          <a:p>
            <a:endParaRPr lang="en-US" sz="4400" dirty="0">
              <a:solidFill>
                <a:srgbClr val="FF0000"/>
              </a:solidFill>
            </a:endParaRPr>
          </a:p>
          <a:p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3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807795-B9A2-C60A-4DFC-40F6B30D22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7863" y="1621890"/>
            <a:ext cx="11266487" cy="448575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BAE4A8-1957-3321-3FD3-9BB76833C2A4}"/>
              </a:ext>
            </a:extLst>
          </p:cNvPr>
          <p:cNvSpPr txBox="1"/>
          <p:nvPr/>
        </p:nvSpPr>
        <p:spPr>
          <a:xfrm>
            <a:off x="677863" y="6107648"/>
            <a:ext cx="112664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  <a:hlinkClick r:id="rId3" tooltip="https://tex.stackexchange.com/questions/528103/how-to-draw-a-ph-scale-in-latex/528116"/>
              </a:rPr>
              <a:t>This Photo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by Unknown Author is licensed under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  <a:hlinkClick r:id="rId4" tooltip="https://creativecommons.org/licenses/by-sa/3.0/"/>
              </a:rPr>
              <a:t>CC BY-SA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39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DBF0-E5C0-79E4-9158-82C99D6BC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942975"/>
            <a:ext cx="11972923" cy="5800725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400" dirty="0">
                <a:solidFill>
                  <a:srgbClr val="C00000"/>
                </a:solidFill>
              </a:rPr>
              <a:t>Acids</a:t>
            </a:r>
            <a:r>
              <a:rPr lang="en-US" sz="4400" dirty="0"/>
              <a:t> have a pH value less than 7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>
                <a:solidFill>
                  <a:schemeClr val="tx1"/>
                </a:solidFill>
              </a:rPr>
              <a:t>Strong acids </a:t>
            </a:r>
            <a:r>
              <a:rPr lang="en-US" sz="4400" dirty="0"/>
              <a:t>have a pH value ranging from 0-3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>
                <a:solidFill>
                  <a:schemeClr val="tx1"/>
                </a:solidFill>
              </a:rPr>
              <a:t>Weak acids </a:t>
            </a:r>
            <a:r>
              <a:rPr lang="en-US" sz="4400" dirty="0"/>
              <a:t>have a pH value ranging from 4-6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>
                <a:solidFill>
                  <a:srgbClr val="C00000"/>
                </a:solidFill>
              </a:rPr>
              <a:t>Neutral</a:t>
            </a:r>
            <a:r>
              <a:rPr lang="en-US" sz="4400" dirty="0"/>
              <a:t> substances have a pH value of 7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>
                <a:solidFill>
                  <a:srgbClr val="C00000"/>
                </a:solidFill>
              </a:rPr>
              <a:t>Bases </a:t>
            </a:r>
            <a:r>
              <a:rPr lang="en-US" sz="4400" dirty="0"/>
              <a:t>have a pH value ranging from 8-14.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/>
              <a:t>Weak bases have a pH value ranging from 8-10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400" dirty="0"/>
              <a:t>Strong bases (</a:t>
            </a:r>
            <a:r>
              <a:rPr lang="en-US" sz="4400" dirty="0" err="1"/>
              <a:t>Alkalines</a:t>
            </a:r>
            <a:r>
              <a:rPr lang="en-US" sz="4400" dirty="0"/>
              <a:t>) have a pH value ranging from 11-14.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94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A500-2778-6389-4E2C-24C71A39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0013"/>
            <a:ext cx="11352741" cy="1128712"/>
          </a:xfrm>
        </p:spPr>
        <p:txBody>
          <a:bodyPr>
            <a:normAutofit fontScale="90000"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APPLICATION OF ACIDS BASES AND INDICATORS IN OUR DAY TO DAY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3C5E3-E9D9-06B4-6AEE-4DD0F4EA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325"/>
            <a:ext cx="11352740" cy="54006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b="1" u="sng" dirty="0"/>
              <a:t>ACIDS.</a:t>
            </a:r>
          </a:p>
          <a:p>
            <a:pPr marL="0" indent="0">
              <a:buNone/>
            </a:pPr>
            <a:r>
              <a:rPr lang="en-US" sz="4400" dirty="0"/>
              <a:t>The following are uses of acids in our daily life.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to clean metallic surfaces.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in car batteries 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in manufacturing of </a:t>
            </a:r>
            <a:r>
              <a:rPr lang="en-US" sz="4400" dirty="0" err="1"/>
              <a:t>paints,dyes</a:t>
            </a:r>
            <a:r>
              <a:rPr lang="en-US" sz="4400" dirty="0"/>
              <a:t> and explosives.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to enhance the </a:t>
            </a:r>
            <a:r>
              <a:rPr lang="en-US" sz="4400" dirty="0" err="1"/>
              <a:t>flavour</a:t>
            </a:r>
            <a:r>
              <a:rPr lang="en-US" sz="4400" dirty="0"/>
              <a:t> of different foods.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505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FDCA7-70FC-E41F-8A2C-FD85D50FE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1513"/>
            <a:ext cx="11338454" cy="6186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u="sng" dirty="0"/>
              <a:t>BASES.</a:t>
            </a:r>
          </a:p>
          <a:p>
            <a:pPr marL="0" indent="0">
              <a:buNone/>
            </a:pPr>
            <a:r>
              <a:rPr lang="en-US" sz="4400" dirty="0"/>
              <a:t>The following are uses of Bases in our daily life.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in manufacturing of Antiacids tablets.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in manufacturing of Fertilizers.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to reduce the acidity in soil. Liming of soil.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Used in manufacturing detergents.</a:t>
            </a:r>
          </a:p>
        </p:txBody>
      </p:sp>
    </p:spTree>
    <p:extLst>
      <p:ext uri="{BB962C8B-B14F-4D97-AF65-F5344CB8AC3E}">
        <p14:creationId xmlns:p14="http://schemas.microsoft.com/office/powerpoint/2010/main" val="15663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BCA7-F68C-B166-F876-B190595C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28688"/>
            <a:ext cx="11409890" cy="58150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b="1" u="sng" dirty="0"/>
              <a:t>INDICATORS.</a:t>
            </a:r>
          </a:p>
          <a:p>
            <a:pPr marL="0" indent="0">
              <a:buNone/>
            </a:pPr>
            <a:r>
              <a:rPr lang="en-US" sz="4400" dirty="0"/>
              <a:t>The following are uses of acids – bases indicators in our daily life.</a:t>
            </a:r>
          </a:p>
          <a:p>
            <a:pPr marL="0" indent="0">
              <a:buNone/>
            </a:pPr>
            <a:r>
              <a:rPr lang="en-US" sz="4400" dirty="0"/>
              <a:t>Used in: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Testing soil.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Testing water in a swimming pool.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Manufacturing products.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Testing pollution.</a:t>
            </a:r>
          </a:p>
        </p:txBody>
      </p:sp>
    </p:spTree>
    <p:extLst>
      <p:ext uri="{BB962C8B-B14F-4D97-AF65-F5344CB8AC3E}">
        <p14:creationId xmlns:p14="http://schemas.microsoft.com/office/powerpoint/2010/main" val="19111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DETERMINING THE STRENGTH OF ACIDS AND BASES.</vt:lpstr>
      <vt:lpstr>PowerPoint Presentation</vt:lpstr>
      <vt:lpstr>PowerPoint Presentation</vt:lpstr>
      <vt:lpstr>PowerPoint Presentation</vt:lpstr>
      <vt:lpstr>APPLICATION OF ACIDS BASES AND INDICATORS IN OUR DAY TO DAY LIFE.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STRENGTH OF ACIDS AND BASES.</dc:title>
  <dc:creator>Teacher Harrison Ndungu</dc:creator>
  <cp:lastModifiedBy>Teacher Harrison Ndungu</cp:lastModifiedBy>
  <cp:revision>1</cp:revision>
  <dcterms:created xsi:type="dcterms:W3CDTF">2024-02-28T22:12:53Z</dcterms:created>
  <dcterms:modified xsi:type="dcterms:W3CDTF">2024-02-28T22:14:44Z</dcterms:modified>
</cp:coreProperties>
</file>