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8" r:id="rId2"/>
    <p:sldId id="321" r:id="rId3"/>
    <p:sldId id="322" r:id="rId4"/>
    <p:sldId id="323" r:id="rId5"/>
    <p:sldId id="32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41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8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3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651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62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2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26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0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8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9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19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5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9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4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69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04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419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5FB0F-BA9F-F0F6-9F1B-7412791AD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14300"/>
            <a:ext cx="11181291" cy="871538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Laboratory/ Commercial Indicators.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CF9C2-B5F0-ED31-EAD6-3C0C70AB8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85838"/>
            <a:ext cx="11181290" cy="5757861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Laboratory indicators are preferred to plant extract indicators in that, they give consistent results at all times.</a:t>
            </a:r>
          </a:p>
          <a:p>
            <a:r>
              <a:rPr lang="en-US" sz="4400" dirty="0"/>
              <a:t>They include: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400" dirty="0"/>
              <a:t>Litmus Solution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400" dirty="0"/>
              <a:t>Methyl Orange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400" dirty="0"/>
              <a:t>Phenolphthalein</a:t>
            </a:r>
          </a:p>
        </p:txBody>
      </p:sp>
    </p:spTree>
    <p:extLst>
      <p:ext uri="{BB962C8B-B14F-4D97-AF65-F5344CB8AC3E}">
        <p14:creationId xmlns:p14="http://schemas.microsoft.com/office/powerpoint/2010/main" val="345642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7C8FF-D981-FD83-C963-0E19E77BB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0"/>
            <a:ext cx="11066991" cy="100012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Litmus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6258A-BB4B-9CD2-DA44-BFD3BAB2E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2" y="1000126"/>
            <a:ext cx="11066991" cy="5857874"/>
          </a:xfrm>
        </p:spPr>
        <p:txBody>
          <a:bodyPr>
            <a:normAutofit/>
          </a:bodyPr>
          <a:lstStyle/>
          <a:p>
            <a:r>
              <a:rPr lang="en-US" sz="4400" dirty="0"/>
              <a:t>Litmus solution is purple. When mixed with </a:t>
            </a:r>
            <a:r>
              <a:rPr lang="en-US" sz="4400" dirty="0">
                <a:solidFill>
                  <a:srgbClr val="FF0000"/>
                </a:solidFill>
              </a:rPr>
              <a:t>acids</a:t>
            </a:r>
            <a:r>
              <a:rPr lang="en-US" sz="4400" dirty="0"/>
              <a:t> it changes to </a:t>
            </a:r>
            <a:r>
              <a:rPr lang="en-US" sz="4400" dirty="0">
                <a:solidFill>
                  <a:srgbClr val="FF0000"/>
                </a:solidFill>
              </a:rPr>
              <a:t>red </a:t>
            </a:r>
            <a:r>
              <a:rPr lang="en-US" sz="4400" dirty="0" err="1">
                <a:solidFill>
                  <a:srgbClr val="FF0000"/>
                </a:solidFill>
              </a:rPr>
              <a:t>colour</a:t>
            </a:r>
            <a:r>
              <a:rPr lang="en-US" sz="4400" dirty="0"/>
              <a:t> while in basic solution it turns </a:t>
            </a:r>
            <a:r>
              <a:rPr lang="en-US" sz="4400" dirty="0">
                <a:solidFill>
                  <a:srgbClr val="0070C0"/>
                </a:solidFill>
              </a:rPr>
              <a:t>blue in </a:t>
            </a:r>
            <a:r>
              <a:rPr lang="en-US" sz="4400" dirty="0" err="1">
                <a:solidFill>
                  <a:srgbClr val="0070C0"/>
                </a:solidFill>
              </a:rPr>
              <a:t>colour</a:t>
            </a:r>
            <a:r>
              <a:rPr lang="en-US" sz="4400" dirty="0">
                <a:solidFill>
                  <a:srgbClr val="0070C0"/>
                </a:solidFill>
              </a:rPr>
              <a:t>. </a:t>
            </a:r>
            <a:r>
              <a:rPr lang="en-US" sz="4400" dirty="0">
                <a:solidFill>
                  <a:schemeClr val="tx1"/>
                </a:solidFill>
              </a:rPr>
              <a:t>In a neutral solution it remains purple in </a:t>
            </a:r>
            <a:r>
              <a:rPr lang="en-US" sz="4400" dirty="0" err="1">
                <a:solidFill>
                  <a:schemeClr val="tx1"/>
                </a:solidFill>
              </a:rPr>
              <a:t>colour</a:t>
            </a:r>
            <a:r>
              <a:rPr lang="en-US" sz="44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73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40DFC-3BC5-9334-3D67-1B4ED3BDC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11109854" cy="81663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C00000"/>
                </a:solidFill>
              </a:rPr>
              <a:t>Methyl orange.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1730D-1F4B-2DF4-68F5-30F4CFBC9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6638"/>
            <a:ext cx="11109854" cy="6041361"/>
          </a:xfrm>
        </p:spPr>
        <p:txBody>
          <a:bodyPr>
            <a:normAutofit/>
          </a:bodyPr>
          <a:lstStyle/>
          <a:p>
            <a:r>
              <a:rPr lang="en-US" sz="4400" dirty="0"/>
              <a:t>Methyl orange indicator is orange in </a:t>
            </a:r>
            <a:r>
              <a:rPr lang="en-US" sz="4400" dirty="0" err="1"/>
              <a:t>colour</a:t>
            </a:r>
            <a:r>
              <a:rPr lang="en-US" sz="4400" dirty="0"/>
              <a:t>. It turns </a:t>
            </a:r>
            <a:r>
              <a:rPr lang="en-US" sz="4400" dirty="0">
                <a:solidFill>
                  <a:srgbClr val="C00000"/>
                </a:solidFill>
              </a:rPr>
              <a:t>Pink</a:t>
            </a:r>
            <a:r>
              <a:rPr lang="en-US" sz="4400" dirty="0"/>
              <a:t> in acids and </a:t>
            </a:r>
            <a:r>
              <a:rPr lang="en-US" sz="4400" dirty="0">
                <a:solidFill>
                  <a:srgbClr val="C00000"/>
                </a:solidFill>
              </a:rPr>
              <a:t>yellow</a:t>
            </a:r>
            <a:r>
              <a:rPr lang="en-US" sz="4400" dirty="0"/>
              <a:t> in bases. It remains orange in neutral solutions.  </a:t>
            </a:r>
          </a:p>
        </p:txBody>
      </p:sp>
    </p:spTree>
    <p:extLst>
      <p:ext uri="{BB962C8B-B14F-4D97-AF65-F5344CB8AC3E}">
        <p14:creationId xmlns:p14="http://schemas.microsoft.com/office/powerpoint/2010/main" val="299318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4B5BC-CAE2-2F98-A64F-30B3570B3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0"/>
            <a:ext cx="11181291" cy="1071563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C00000"/>
                </a:solidFill>
              </a:rPr>
              <a:t>Phenolphthalein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D0731-80D8-C8C1-B894-0BE816B7A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71563"/>
            <a:ext cx="11181290" cy="5786437"/>
          </a:xfrm>
        </p:spPr>
        <p:txBody>
          <a:bodyPr>
            <a:normAutofit/>
          </a:bodyPr>
          <a:lstStyle/>
          <a:p>
            <a:r>
              <a:rPr lang="en-US" sz="4400" dirty="0"/>
              <a:t>Phenolphthalein indicator is </a:t>
            </a:r>
            <a:r>
              <a:rPr lang="en-US" sz="4400" dirty="0" err="1"/>
              <a:t>colourless</a:t>
            </a:r>
            <a:r>
              <a:rPr lang="en-US" sz="4400" dirty="0"/>
              <a:t>. In acidic solutions it remains </a:t>
            </a:r>
            <a:r>
              <a:rPr lang="en-US" sz="4400" dirty="0" err="1">
                <a:solidFill>
                  <a:srgbClr val="C00000"/>
                </a:solidFill>
              </a:rPr>
              <a:t>colourless</a:t>
            </a:r>
            <a:r>
              <a:rPr lang="en-US" sz="4400" dirty="0"/>
              <a:t> and in basic solutions it changes to </a:t>
            </a:r>
            <a:r>
              <a:rPr lang="en-US" sz="4400" dirty="0">
                <a:solidFill>
                  <a:srgbClr val="C00000"/>
                </a:solidFill>
              </a:rPr>
              <a:t>pink </a:t>
            </a:r>
            <a:r>
              <a:rPr lang="en-US" sz="4400" dirty="0" err="1">
                <a:solidFill>
                  <a:srgbClr val="C00000"/>
                </a:solidFill>
              </a:rPr>
              <a:t>colour</a:t>
            </a:r>
            <a:r>
              <a:rPr lang="en-US" sz="4400" dirty="0">
                <a:solidFill>
                  <a:srgbClr val="C00000"/>
                </a:solidFill>
              </a:rPr>
              <a:t>. </a:t>
            </a:r>
            <a:r>
              <a:rPr lang="en-US" sz="4400" dirty="0">
                <a:solidFill>
                  <a:schemeClr val="tx1"/>
                </a:solidFill>
              </a:rPr>
              <a:t>In neutral solution it remains </a:t>
            </a:r>
            <a:r>
              <a:rPr lang="en-US" sz="4400" dirty="0" err="1">
                <a:solidFill>
                  <a:srgbClr val="C00000"/>
                </a:solidFill>
              </a:rPr>
              <a:t>colourless</a:t>
            </a:r>
            <a:r>
              <a:rPr lang="en-US" sz="4400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145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C5BA3555-8CF0-F611-E841-5F3C54615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14300"/>
            <a:ext cx="11281304" cy="928688"/>
          </a:xfrm>
        </p:spPr>
        <p:txBody>
          <a:bodyPr>
            <a:normAutofit/>
          </a:bodyPr>
          <a:lstStyle/>
          <a:p>
            <a:r>
              <a:rPr lang="en-US" sz="4400" dirty="0"/>
              <a:t>Summary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B5A627E-C4E8-4665-AB8E-1490675E7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362" y="1042988"/>
            <a:ext cx="11958638" cy="57007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400" dirty="0">
                <a:solidFill>
                  <a:srgbClr val="C00000"/>
                </a:solidFill>
              </a:rPr>
              <a:t>Indicator						Acid				Base			Neutral</a:t>
            </a:r>
          </a:p>
          <a:p>
            <a:pPr marL="0" indent="0">
              <a:buNone/>
            </a:pPr>
            <a:r>
              <a:rPr lang="en-US" sz="4400" dirty="0"/>
              <a:t>Litmus Solution		Red				Blue			Purple</a:t>
            </a:r>
          </a:p>
          <a:p>
            <a:pPr marL="0" indent="0">
              <a:buNone/>
            </a:pPr>
            <a:r>
              <a:rPr lang="en-US" sz="4400" dirty="0"/>
              <a:t>Methyl orange			Pink				Yellow		Orange</a:t>
            </a:r>
          </a:p>
          <a:p>
            <a:pPr marL="0" indent="0">
              <a:buNone/>
            </a:pPr>
            <a:r>
              <a:rPr lang="en-US" sz="4400" dirty="0"/>
              <a:t>Phenolphthalein	</a:t>
            </a:r>
            <a:r>
              <a:rPr lang="en-US" sz="4400" dirty="0" err="1"/>
              <a:t>Colourless</a:t>
            </a:r>
            <a:r>
              <a:rPr lang="en-US" sz="4400" dirty="0"/>
              <a:t>	   Pink		</a:t>
            </a:r>
            <a:r>
              <a:rPr lang="en-US" sz="4400" dirty="0" err="1"/>
              <a:t>Colourless</a:t>
            </a:r>
            <a:endParaRPr lang="en-US" sz="4400" dirty="0"/>
          </a:p>
          <a:p>
            <a:pPr marL="0" indent="0">
              <a:buNone/>
            </a:pPr>
            <a:r>
              <a:rPr lang="en-US" sz="4400" dirty="0"/>
              <a:t>NB: Laboratory indicators are consistence in determining whether a substance is an acid, a base or neutral.</a:t>
            </a:r>
          </a:p>
        </p:txBody>
      </p:sp>
    </p:spTree>
    <p:extLst>
      <p:ext uri="{BB962C8B-B14F-4D97-AF65-F5344CB8AC3E}">
        <p14:creationId xmlns:p14="http://schemas.microsoft.com/office/powerpoint/2010/main" val="243030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200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Bookman Old Style</vt:lpstr>
      <vt:lpstr>Rockwell</vt:lpstr>
      <vt:lpstr>Damask</vt:lpstr>
      <vt:lpstr>Laboratory/ Commercial Indicators.</vt:lpstr>
      <vt:lpstr>Litmus Solution</vt:lpstr>
      <vt:lpstr>Methyl orange.</vt:lpstr>
      <vt:lpstr>Phenolphthalein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Laboratory/ Commercial Indicators.</dc:title>
  <dc:creator>Teacher Harrison Ndungu</dc:creator>
  <cp:lastModifiedBy>Teacher Harrison Ndungu</cp:lastModifiedBy>
  <cp:revision>1</cp:revision>
  <dcterms:created xsi:type="dcterms:W3CDTF">2024-02-28T22:06:31Z</dcterms:created>
  <dcterms:modified xsi:type="dcterms:W3CDTF">2024-02-28T22:12:32Z</dcterms:modified>
</cp:coreProperties>
</file>