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4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7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11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8446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4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1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10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3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1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3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3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81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B160-FD83-4EE9-89EB-5304C59D7C8E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32BC2-4DBA-463B-9FD6-27B804D79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62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pxhere.com/en/photo/545276" TargetMode="External"/><Relationship Id="rId7" Type="http://schemas.openxmlformats.org/officeDocument/2006/relationships/hyperlink" Target="https://www.publicdomainpictures.net/view-image.php?image=45290&amp;picture=bougainvillea-flower-in-blosso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hyperlink" Target="https://www.pexels.com/photo/green-round-vegetables-41171/" TargetMode="External"/><Relationship Id="rId5" Type="http://schemas.openxmlformats.org/officeDocument/2006/relationships/hyperlink" Target="https://pixabay.com/nl/hibiscus-rood-bloesem-1586414/" TargetMode="External"/><Relationship Id="rId10" Type="http://schemas.openxmlformats.org/officeDocument/2006/relationships/image" Target="../media/image6.jpeg"/><Relationship Id="rId4" Type="http://schemas.openxmlformats.org/officeDocument/2006/relationships/image" Target="../media/image3.jpg"/><Relationship Id="rId9" Type="http://schemas.openxmlformats.org/officeDocument/2006/relationships/hyperlink" Target="https://www.pexels.com/photo/beet-beet-greens-beetroot-beetroots-1292906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A55F-2554-01D5-3022-3228092F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4300"/>
            <a:ext cx="11267016" cy="885825"/>
          </a:xfrm>
        </p:spPr>
        <p:txBody>
          <a:bodyPr>
            <a:normAutofit/>
          </a:bodyPr>
          <a:lstStyle/>
          <a:p>
            <a:r>
              <a:rPr lang="en-US" sz="4400" u="sng" dirty="0">
                <a:solidFill>
                  <a:srgbClr val="FF0000"/>
                </a:solidFill>
              </a:rPr>
              <a:t>ACIDS,BASES AND INDICATORS.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ECBF-5B0E-522C-5312-9D72CB94E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000125"/>
            <a:ext cx="11267015" cy="5800725"/>
          </a:xfrm>
        </p:spPr>
        <p:txBody>
          <a:bodyPr>
            <a:normAutofit fontScale="85000" lnSpcReduction="10000"/>
          </a:bodyPr>
          <a:lstStyle/>
          <a:p>
            <a:r>
              <a:rPr lang="en-US" sz="4400" dirty="0"/>
              <a:t>What is an acid?</a:t>
            </a:r>
          </a:p>
          <a:p>
            <a:r>
              <a:rPr lang="en-US" sz="4400" dirty="0"/>
              <a:t>What is a base?</a:t>
            </a:r>
          </a:p>
          <a:p>
            <a:pPr marL="0" indent="0">
              <a:buNone/>
            </a:pPr>
            <a:r>
              <a:rPr lang="en-US" sz="4400" u="sng" dirty="0">
                <a:solidFill>
                  <a:srgbClr val="FF0000"/>
                </a:solidFill>
              </a:rPr>
              <a:t>Indicators.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tx1"/>
                </a:solidFill>
              </a:rPr>
              <a:t>An indicator is a substance that changes </a:t>
            </a:r>
            <a:r>
              <a:rPr lang="en-US" sz="4400" dirty="0" err="1">
                <a:solidFill>
                  <a:schemeClr val="tx1"/>
                </a:solidFill>
              </a:rPr>
              <a:t>colour</a:t>
            </a:r>
            <a:r>
              <a:rPr lang="en-US" sz="4400" dirty="0">
                <a:solidFill>
                  <a:schemeClr val="tx1"/>
                </a:solidFill>
              </a:rPr>
              <a:t> when added to a basic or an acidic solution.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tx1"/>
                </a:solidFill>
              </a:rPr>
              <a:t>There are two types of indicators: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Plant extract indicators.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Laboratory indicators.</a:t>
            </a:r>
          </a:p>
        </p:txBody>
      </p:sp>
    </p:spTree>
    <p:extLst>
      <p:ext uri="{BB962C8B-B14F-4D97-AF65-F5344CB8AC3E}">
        <p14:creationId xmlns:p14="http://schemas.microsoft.com/office/powerpoint/2010/main" val="96078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3E4C-5B58-20BE-BFB0-C8C13FE7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28601"/>
            <a:ext cx="11066991" cy="757238"/>
          </a:xfrm>
        </p:spPr>
        <p:txBody>
          <a:bodyPr>
            <a:noAutofit/>
          </a:bodyPr>
          <a:lstStyle/>
          <a:p>
            <a:r>
              <a:rPr lang="en-US" sz="4400" u="sng" dirty="0">
                <a:solidFill>
                  <a:srgbClr val="FF0000"/>
                </a:solidFill>
              </a:rPr>
              <a:t>Plant Extract as acid – Base indicators.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57345-F980-27CF-D1A6-4D6B70EDD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85839"/>
            <a:ext cx="11066990" cy="5872161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Indicators can be made at home or in classroom from parts of some plants.</a:t>
            </a:r>
          </a:p>
          <a:p>
            <a:r>
              <a:rPr lang="en-US" sz="4400" dirty="0"/>
              <a:t>We can extract acid – base indicators from </a:t>
            </a:r>
            <a:r>
              <a:rPr lang="en-US" sz="4400" dirty="0" err="1"/>
              <a:t>coloured</a:t>
            </a:r>
            <a:r>
              <a:rPr lang="en-US" sz="4400" dirty="0"/>
              <a:t> flowers like </a:t>
            </a:r>
            <a:r>
              <a:rPr lang="en-US" sz="4400" dirty="0" err="1"/>
              <a:t>bougainvillea,red</a:t>
            </a:r>
            <a:r>
              <a:rPr lang="en-US" sz="4400" dirty="0"/>
              <a:t> rose flowers and hibiscus .</a:t>
            </a:r>
          </a:p>
          <a:p>
            <a:r>
              <a:rPr lang="en-US" sz="4400" dirty="0"/>
              <a:t>Other </a:t>
            </a:r>
            <a:r>
              <a:rPr lang="en-US" sz="4400" dirty="0" err="1"/>
              <a:t>coloured</a:t>
            </a:r>
            <a:r>
              <a:rPr lang="en-US" sz="4400" dirty="0"/>
              <a:t> parts of plants that can be used to extract acid – base indicators include: </a:t>
            </a:r>
          </a:p>
        </p:txBody>
      </p:sp>
    </p:spTree>
    <p:extLst>
      <p:ext uri="{BB962C8B-B14F-4D97-AF65-F5344CB8AC3E}">
        <p14:creationId xmlns:p14="http://schemas.microsoft.com/office/powerpoint/2010/main" val="113116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74EEF-0011-9853-EA67-4EEBA753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28689"/>
            <a:ext cx="11224153" cy="5829298"/>
          </a:xfrm>
        </p:spPr>
        <p:txBody>
          <a:bodyPr>
            <a:normAutofit/>
          </a:bodyPr>
          <a:lstStyle/>
          <a:p>
            <a:r>
              <a:rPr lang="en-US" sz="4400" dirty="0"/>
              <a:t>Blueberry fruits, leaves of purple cabbage and roots of beetroots.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AE8E5-0912-00CB-1091-8484E3982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6237" y="2771767"/>
            <a:ext cx="1994113" cy="2386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CCF7E-6B5D-413E-04FC-DF371262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00350" y="2800345"/>
            <a:ext cx="1828800" cy="2386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68EBEE-A577-BFA5-9FCE-9F8343129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29150" y="2800347"/>
            <a:ext cx="1994113" cy="2386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F0DE60-DF69-BBC8-FD31-D4D31691F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23263" y="2800349"/>
            <a:ext cx="2249275" cy="2386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014F7A-AB6A-F61D-A7EC-665C6C3236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872538" y="2800342"/>
            <a:ext cx="2360131" cy="23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68F5-368A-33EC-9C4F-EADC8ACF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2876"/>
            <a:ext cx="11167004" cy="130016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How to Extract Acid – Base indicator from parts of Plants.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E54D0-A931-F1D1-90AC-A8DC348EC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43038"/>
            <a:ext cx="11167003" cy="5272085"/>
          </a:xfrm>
        </p:spPr>
        <p:txBody>
          <a:bodyPr>
            <a:normAutofit fontScale="92500" lnSpcReduction="20000"/>
          </a:bodyPr>
          <a:lstStyle/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Cut the flower petals into small parts.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Crush the petals in a bowl or a </a:t>
            </a:r>
            <a:r>
              <a:rPr lang="en-US" sz="4400" dirty="0" err="1">
                <a:solidFill>
                  <a:schemeClr val="tx1"/>
                </a:solidFill>
              </a:rPr>
              <a:t>motar</a:t>
            </a:r>
            <a:r>
              <a:rPr lang="en-US" sz="4400" dirty="0">
                <a:solidFill>
                  <a:schemeClr val="tx1"/>
                </a:solidFill>
              </a:rPr>
              <a:t>.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Add propanone or ethanol drop wise to the crushed petals.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Continue crushing until you obtain a deep </a:t>
            </a:r>
            <a:r>
              <a:rPr lang="en-US" sz="4400" dirty="0" err="1">
                <a:solidFill>
                  <a:schemeClr val="tx1"/>
                </a:solidFill>
              </a:rPr>
              <a:t>coloured</a:t>
            </a:r>
            <a:r>
              <a:rPr lang="en-US" sz="4400" dirty="0">
                <a:solidFill>
                  <a:schemeClr val="tx1"/>
                </a:solidFill>
              </a:rPr>
              <a:t> solution.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>
                <a:solidFill>
                  <a:schemeClr val="tx1"/>
                </a:solidFill>
              </a:rPr>
              <a:t>Decant the extract into a beaker.</a:t>
            </a:r>
          </a:p>
        </p:txBody>
      </p:sp>
    </p:spTree>
    <p:extLst>
      <p:ext uri="{BB962C8B-B14F-4D97-AF65-F5344CB8AC3E}">
        <p14:creationId xmlns:p14="http://schemas.microsoft.com/office/powerpoint/2010/main" val="26618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325D-C5E5-D128-C790-6488B3DD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42876"/>
            <a:ext cx="11195579" cy="900112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How Plant Extract indicators work.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C834-E4CE-3EB8-112E-69B6079C4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42988"/>
            <a:ext cx="11195578" cy="5815011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Most Plant extract indicators give a </a:t>
            </a:r>
            <a:r>
              <a:rPr lang="en-US" sz="4400" dirty="0" err="1">
                <a:solidFill>
                  <a:srgbClr val="FF0000"/>
                </a:solidFill>
              </a:rPr>
              <a:t>Red,purple</a:t>
            </a:r>
            <a:r>
              <a:rPr lang="en-US" sz="4400" dirty="0">
                <a:solidFill>
                  <a:srgbClr val="FF0000"/>
                </a:solidFill>
              </a:rPr>
              <a:t> to Violet </a:t>
            </a:r>
            <a:r>
              <a:rPr lang="en-US" sz="4400" dirty="0" err="1">
                <a:solidFill>
                  <a:schemeClr val="tx1"/>
                </a:solidFill>
              </a:rPr>
              <a:t>colour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/>
              <a:t>change when added to </a:t>
            </a:r>
            <a:r>
              <a:rPr lang="en-US" sz="4400" dirty="0">
                <a:solidFill>
                  <a:srgbClr val="FF0000"/>
                </a:solidFill>
              </a:rPr>
              <a:t>acidic solutions</a:t>
            </a:r>
            <a:r>
              <a:rPr lang="en-US" sz="4400" dirty="0"/>
              <a:t>.</a:t>
            </a:r>
          </a:p>
          <a:p>
            <a:r>
              <a:rPr lang="en-US" sz="4400" dirty="0"/>
              <a:t>In </a:t>
            </a:r>
            <a:r>
              <a:rPr lang="en-US" sz="4400" dirty="0">
                <a:solidFill>
                  <a:srgbClr val="FF0000"/>
                </a:solidFill>
              </a:rPr>
              <a:t>basic solutions</a:t>
            </a:r>
            <a:r>
              <a:rPr lang="en-US" sz="4400" dirty="0"/>
              <a:t>, plant extract indicators give a </a:t>
            </a:r>
            <a:r>
              <a:rPr lang="en-US" sz="4400" dirty="0" err="1">
                <a:solidFill>
                  <a:srgbClr val="FF0000"/>
                </a:solidFill>
              </a:rPr>
              <a:t>Blue,green</a:t>
            </a:r>
            <a:r>
              <a:rPr lang="en-US" sz="4400" dirty="0">
                <a:solidFill>
                  <a:srgbClr val="FF0000"/>
                </a:solidFill>
              </a:rPr>
              <a:t> to green-yellow </a:t>
            </a:r>
            <a:r>
              <a:rPr lang="en-US" sz="4400" dirty="0" err="1"/>
              <a:t>colour</a:t>
            </a:r>
            <a:r>
              <a:rPr lang="en-US" sz="4400" dirty="0"/>
              <a:t> change.</a:t>
            </a:r>
          </a:p>
          <a:p>
            <a:r>
              <a:rPr lang="en-US" sz="4400" dirty="0"/>
              <a:t>In a </a:t>
            </a:r>
            <a:r>
              <a:rPr lang="en-US" sz="4400" dirty="0">
                <a:solidFill>
                  <a:srgbClr val="FF0000"/>
                </a:solidFill>
              </a:rPr>
              <a:t>neutral solution </a:t>
            </a:r>
            <a:r>
              <a:rPr lang="en-US" sz="4400" dirty="0"/>
              <a:t>plant extract indicators </a:t>
            </a:r>
            <a:r>
              <a:rPr lang="en-US" sz="4400" dirty="0">
                <a:solidFill>
                  <a:srgbClr val="FF0000"/>
                </a:solidFill>
              </a:rPr>
              <a:t>do not change their </a:t>
            </a:r>
            <a:r>
              <a:rPr lang="en-US" sz="4400" dirty="0" err="1">
                <a:solidFill>
                  <a:srgbClr val="FF0000"/>
                </a:solidFill>
              </a:rPr>
              <a:t>colour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47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94BA2-99F6-17D8-302F-94A6A2F5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00012"/>
            <a:ext cx="11024129" cy="135731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Classifying common Household substances into Basic or Acidic.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A384-A1EF-1D40-8580-DC6118E87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1638"/>
            <a:ext cx="11024128" cy="5186361"/>
          </a:xfrm>
        </p:spPr>
        <p:txBody>
          <a:bodyPr>
            <a:normAutofit/>
          </a:bodyPr>
          <a:lstStyle/>
          <a:p>
            <a:r>
              <a:rPr lang="en-US" sz="4400" dirty="0"/>
              <a:t>We have different solutions in our homes that are useful in our day today life.</a:t>
            </a:r>
          </a:p>
          <a:p>
            <a:r>
              <a:rPr lang="en-US" sz="4400" dirty="0"/>
              <a:t>These solutions are either Basic, Acidic or Neutral.</a:t>
            </a:r>
          </a:p>
        </p:txBody>
      </p:sp>
    </p:spTree>
    <p:extLst>
      <p:ext uri="{BB962C8B-B14F-4D97-AF65-F5344CB8AC3E}">
        <p14:creationId xmlns:p14="http://schemas.microsoft.com/office/powerpoint/2010/main" val="42850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48A3CE0-147E-F1BE-381B-72CC60AF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971549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Acidic solutions include.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AB94106-E86A-BBFE-5CB6-DFB5C270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4451"/>
            <a:ext cx="8596668" cy="5400674"/>
          </a:xfrm>
        </p:spPr>
        <p:txBody>
          <a:bodyPr>
            <a:normAutofit fontScale="92500" lnSpcReduction="20000"/>
          </a:bodyPr>
          <a:lstStyle/>
          <a:p>
            <a:pPr marL="857250" indent="-857250">
              <a:buFont typeface="+mj-lt"/>
              <a:buAutoNum type="romanLcPeriod"/>
            </a:pPr>
            <a:r>
              <a:rPr lang="en-US" sz="4400" dirty="0"/>
              <a:t>Lemon Juice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Orange Juice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Grape Juice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Sour milk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 err="1"/>
              <a:t>Vineger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NB. They change Plant extract indicator Red.</a:t>
            </a:r>
          </a:p>
        </p:txBody>
      </p:sp>
    </p:spTree>
    <p:extLst>
      <p:ext uri="{BB962C8B-B14F-4D97-AF65-F5344CB8AC3E}">
        <p14:creationId xmlns:p14="http://schemas.microsoft.com/office/powerpoint/2010/main" val="18045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7155-A6DB-9E7A-0EA1-9CA10C306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28589"/>
            <a:ext cx="11138429" cy="8429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Basic Solutions include.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F3D20-C494-251E-5F3F-4C5058F7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71551"/>
            <a:ext cx="11138428" cy="5886449"/>
          </a:xfrm>
        </p:spPr>
        <p:txBody>
          <a:bodyPr>
            <a:normAutofit lnSpcReduction="10000"/>
          </a:bodyPr>
          <a:lstStyle/>
          <a:p>
            <a:pPr marL="857250" indent="-857250">
              <a:buFont typeface="+mj-lt"/>
              <a:buAutoNum type="romanLcPeriod"/>
            </a:pPr>
            <a:r>
              <a:rPr lang="en-US" sz="4400" dirty="0"/>
              <a:t>Bar soap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Wood ash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Baking powder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Toothpaste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Antiacid tablets</a:t>
            </a:r>
          </a:p>
          <a:p>
            <a:pPr marL="0" indent="0">
              <a:buNone/>
            </a:pPr>
            <a:r>
              <a:rPr lang="en-US" sz="4400" dirty="0"/>
              <a:t>NB. They turn plants extract indicator Blue/green in </a:t>
            </a:r>
            <a:r>
              <a:rPr lang="en-US" sz="4400" dirty="0" err="1"/>
              <a:t>colour</a:t>
            </a:r>
            <a:r>
              <a:rPr lang="en-US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216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DFA0-7633-D8A2-C57F-129A1354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0038"/>
            <a:ext cx="8596668" cy="100012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Neutral Solutions include.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D6C14-C646-9BF9-0475-5DC37B7A8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0163"/>
            <a:ext cx="8596668" cy="4741199"/>
          </a:xfrm>
        </p:spPr>
        <p:txBody>
          <a:bodyPr>
            <a:normAutofit/>
          </a:bodyPr>
          <a:lstStyle/>
          <a:p>
            <a:pPr marL="857250" indent="-857250">
              <a:buFont typeface="+mj-lt"/>
              <a:buAutoNum type="romanLcPeriod"/>
            </a:pPr>
            <a:r>
              <a:rPr lang="en-US" sz="4400" dirty="0"/>
              <a:t>Sugar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Salt</a:t>
            </a:r>
          </a:p>
          <a:p>
            <a:pPr marL="857250" indent="-857250">
              <a:buFont typeface="+mj-lt"/>
              <a:buAutoNum type="romanLcPeriod"/>
            </a:pPr>
            <a:r>
              <a:rPr lang="en-US" sz="4400" dirty="0"/>
              <a:t>Water</a:t>
            </a:r>
          </a:p>
          <a:p>
            <a:pPr marL="0" indent="0">
              <a:buNone/>
            </a:pPr>
            <a:r>
              <a:rPr lang="en-US" sz="4400" dirty="0"/>
              <a:t>NB. They do not change the </a:t>
            </a:r>
            <a:r>
              <a:rPr lang="en-US" sz="4400" dirty="0" err="1"/>
              <a:t>colour</a:t>
            </a:r>
            <a:r>
              <a:rPr lang="en-US" sz="4400" dirty="0"/>
              <a:t> of plant extract indicator.</a:t>
            </a:r>
          </a:p>
        </p:txBody>
      </p:sp>
    </p:spTree>
    <p:extLst>
      <p:ext uri="{BB962C8B-B14F-4D97-AF65-F5344CB8AC3E}">
        <p14:creationId xmlns:p14="http://schemas.microsoft.com/office/powerpoint/2010/main" val="19228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337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Bookman Old Style</vt:lpstr>
      <vt:lpstr>Rockwell</vt:lpstr>
      <vt:lpstr>Damask</vt:lpstr>
      <vt:lpstr>ACIDS,BASES AND INDICATORS.</vt:lpstr>
      <vt:lpstr>Plant Extract as acid – Base indicators.</vt:lpstr>
      <vt:lpstr>PowerPoint Presentation</vt:lpstr>
      <vt:lpstr>How to Extract Acid – Base indicator from parts of Plants.</vt:lpstr>
      <vt:lpstr>How Plant Extract indicators work.</vt:lpstr>
      <vt:lpstr>Classifying common Household substances into Basic or Acidic.</vt:lpstr>
      <vt:lpstr>Acidic solutions include.</vt:lpstr>
      <vt:lpstr>Basic Solutions include. </vt:lpstr>
      <vt:lpstr>Neutral Solutions include.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ACIDS,BASES AND INDICATORS.</dc:title>
  <dc:creator>Teacher Harrison Ndungu</dc:creator>
  <cp:lastModifiedBy>Teacher Harrison Ndungu</cp:lastModifiedBy>
  <cp:revision>1</cp:revision>
  <dcterms:created xsi:type="dcterms:W3CDTF">2024-02-28T22:03:17Z</dcterms:created>
  <dcterms:modified xsi:type="dcterms:W3CDTF">2024-02-28T22:05:52Z</dcterms:modified>
</cp:coreProperties>
</file>